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9" r:id="rId2"/>
    <p:sldId id="260" r:id="rId3"/>
    <p:sldId id="273" r:id="rId4"/>
    <p:sldId id="275" r:id="rId5"/>
    <p:sldId id="276" r:id="rId6"/>
    <p:sldId id="277" r:id="rId7"/>
    <p:sldId id="278" r:id="rId8"/>
    <p:sldId id="279" r:id="rId9"/>
    <p:sldId id="280" r:id="rId10"/>
    <p:sldId id="281" r:id="rId11"/>
    <p:sldId id="282" r:id="rId12"/>
    <p:sldId id="283" r:id="rId13"/>
    <p:sldId id="271"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5A5E8B-4ECA-44EA-8F1B-B47629586383}" type="datetimeFigureOut">
              <a:rPr lang="en-US" smtClean="0"/>
              <a:t>3/19/2023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8FF5FD-E500-4B81-B049-95015CC55969}" type="slidenum">
              <a:rPr lang="en-US" smtClean="0"/>
              <a:t>‹#›</a:t>
            </a:fld>
            <a:endParaRPr lang="en-US"/>
          </a:p>
        </p:txBody>
      </p:sp>
    </p:spTree>
    <p:extLst>
      <p:ext uri="{BB962C8B-B14F-4D97-AF65-F5344CB8AC3E}">
        <p14:creationId xmlns:p14="http://schemas.microsoft.com/office/powerpoint/2010/main" val="2168689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t>13</a:t>
            </a:fld>
            <a:endParaRPr lang="zh-CN" altLang="en-US"/>
          </a:p>
        </p:txBody>
      </p:sp>
    </p:spTree>
    <p:extLst>
      <p:ext uri="{BB962C8B-B14F-4D97-AF65-F5344CB8AC3E}">
        <p14:creationId xmlns:p14="http://schemas.microsoft.com/office/powerpoint/2010/main" val="2950069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E839DD-9C55-45FA-B08A-1CF6569B63CB}" type="datetimeFigureOut">
              <a:rPr lang="en-US" smtClean="0"/>
              <a:t>3/19/2023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90A59-85A5-4A65-A4CD-A23BA7512E69}" type="slidenum">
              <a:rPr lang="en-US" smtClean="0"/>
              <a:t>‹#›</a:t>
            </a:fld>
            <a:endParaRPr lang="en-US"/>
          </a:p>
        </p:txBody>
      </p:sp>
    </p:spTree>
    <p:extLst>
      <p:ext uri="{BB962C8B-B14F-4D97-AF65-F5344CB8AC3E}">
        <p14:creationId xmlns:p14="http://schemas.microsoft.com/office/powerpoint/2010/main" val="399974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839DD-9C55-45FA-B08A-1CF6569B63CB}" type="datetimeFigureOut">
              <a:rPr lang="en-US" smtClean="0"/>
              <a:t>3/19/2023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90A59-85A5-4A65-A4CD-A23BA7512E69}" type="slidenum">
              <a:rPr lang="en-US" smtClean="0"/>
              <a:t>‹#›</a:t>
            </a:fld>
            <a:endParaRPr lang="en-US"/>
          </a:p>
        </p:txBody>
      </p:sp>
    </p:spTree>
    <p:extLst>
      <p:ext uri="{BB962C8B-B14F-4D97-AF65-F5344CB8AC3E}">
        <p14:creationId xmlns:p14="http://schemas.microsoft.com/office/powerpoint/2010/main" val="850854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839DD-9C55-45FA-B08A-1CF6569B63CB}" type="datetimeFigureOut">
              <a:rPr lang="en-US" smtClean="0"/>
              <a:t>3/19/2023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90A59-85A5-4A65-A4CD-A23BA7512E69}" type="slidenum">
              <a:rPr lang="en-US" smtClean="0"/>
              <a:t>‹#›</a:t>
            </a:fld>
            <a:endParaRPr lang="en-US"/>
          </a:p>
        </p:txBody>
      </p:sp>
    </p:spTree>
    <p:extLst>
      <p:ext uri="{BB962C8B-B14F-4D97-AF65-F5344CB8AC3E}">
        <p14:creationId xmlns:p14="http://schemas.microsoft.com/office/powerpoint/2010/main" val="605398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7" name="797">
            <a:hlinkClick r:id="" action="ppaction://media"/>
            <a:extLst>
              <a:ext uri="{FF2B5EF4-FFF2-40B4-BE49-F238E27FC236}">
                <a16:creationId xmlns:a16="http://schemas.microsoft.com/office/drawing/2014/main" id="{CCCE7297-F4E1-4ED4-9FC0-DABFE273A501}"/>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32842514"/>
      </p:ext>
    </p:extLst>
  </p:cSld>
  <p:clrMapOvr>
    <a:masterClrMapping/>
  </p:clrMapOvr>
  <mc:AlternateContent xmlns:mc="http://schemas.openxmlformats.org/markup-compatibility/2006" xmlns:p14="http://schemas.microsoft.com/office/powerpoint/2010/main">
    <mc:Choice Requires="p14">
      <p:transition p14:dur="10" advClick="0" advTm="0">
        <p14:reveal/>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5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09A251F4-1A55-4054-B979-E3CC8C5BB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矩形 2">
            <a:extLst>
              <a:ext uri="{FF2B5EF4-FFF2-40B4-BE49-F238E27FC236}">
                <a16:creationId xmlns:a16="http://schemas.microsoft.com/office/drawing/2014/main" id="{E485DD1D-21FB-46C7-93D9-1DBC060E737E}"/>
              </a:ext>
            </a:extLst>
          </p:cNvPr>
          <p:cNvSpPr/>
          <p:nvPr userDrawn="1"/>
        </p:nvSpPr>
        <p:spPr>
          <a:xfrm>
            <a:off x="511320" y="486250"/>
            <a:ext cx="11169359" cy="5885500"/>
          </a:xfrm>
          <a:prstGeom prst="rect">
            <a:avLst/>
          </a:prstGeom>
          <a:solidFill>
            <a:schemeClr val="bg1">
              <a:alpha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schemeClr val="tx1">
                  <a:lumMod val="95000"/>
                  <a:lumOff val="5000"/>
                </a:schemeClr>
              </a:solidFill>
              <a:latin typeface="KaiTi" panose="02010609060101010101" pitchFamily="49" charset="-122"/>
              <a:ea typeface="KaiTi" panose="02010609060101010101" pitchFamily="49" charset="-122"/>
              <a:sym typeface="KaiTi" panose="02010609060101010101" pitchFamily="49" charset="-122"/>
            </a:endParaRPr>
          </a:p>
        </p:txBody>
      </p:sp>
    </p:spTree>
    <p:extLst>
      <p:ext uri="{BB962C8B-B14F-4D97-AF65-F5344CB8AC3E}">
        <p14:creationId xmlns:p14="http://schemas.microsoft.com/office/powerpoint/2010/main" val="2013865422"/>
      </p:ext>
    </p:extLst>
  </p:cSld>
  <p:clrMapOvr>
    <a:masterClrMapping/>
  </p:clrMapOvr>
  <mc:AlternateContent xmlns:mc="http://schemas.openxmlformats.org/markup-compatibility/2006" xmlns:p14="http://schemas.microsoft.com/office/powerpoint/2010/main">
    <mc:Choice Requires="p14">
      <p:transition p14:dur="10" advClick="0" advTm="0">
        <p14:reveal/>
      </p:transition>
    </mc:Choice>
    <mc:Fallback xmlns="">
      <p:transition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839DD-9C55-45FA-B08A-1CF6569B63CB}" type="datetimeFigureOut">
              <a:rPr lang="en-US" smtClean="0"/>
              <a:t>3/19/2023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90A59-85A5-4A65-A4CD-A23BA7512E69}" type="slidenum">
              <a:rPr lang="en-US" smtClean="0"/>
              <a:t>‹#›</a:t>
            </a:fld>
            <a:endParaRPr lang="en-US"/>
          </a:p>
        </p:txBody>
      </p:sp>
    </p:spTree>
    <p:extLst>
      <p:ext uri="{BB962C8B-B14F-4D97-AF65-F5344CB8AC3E}">
        <p14:creationId xmlns:p14="http://schemas.microsoft.com/office/powerpoint/2010/main" val="2158351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E839DD-9C55-45FA-B08A-1CF6569B63CB}" type="datetimeFigureOut">
              <a:rPr lang="en-US" smtClean="0"/>
              <a:t>3/19/2023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90A59-85A5-4A65-A4CD-A23BA7512E69}" type="slidenum">
              <a:rPr lang="en-US" smtClean="0"/>
              <a:t>‹#›</a:t>
            </a:fld>
            <a:endParaRPr lang="en-US"/>
          </a:p>
        </p:txBody>
      </p:sp>
    </p:spTree>
    <p:extLst>
      <p:ext uri="{BB962C8B-B14F-4D97-AF65-F5344CB8AC3E}">
        <p14:creationId xmlns:p14="http://schemas.microsoft.com/office/powerpoint/2010/main" val="838673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E839DD-9C55-45FA-B08A-1CF6569B63CB}" type="datetimeFigureOut">
              <a:rPr lang="en-US" smtClean="0"/>
              <a:t>3/19/2023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90A59-85A5-4A65-A4CD-A23BA7512E69}" type="slidenum">
              <a:rPr lang="en-US" smtClean="0"/>
              <a:t>‹#›</a:t>
            </a:fld>
            <a:endParaRPr lang="en-US"/>
          </a:p>
        </p:txBody>
      </p:sp>
    </p:spTree>
    <p:extLst>
      <p:ext uri="{BB962C8B-B14F-4D97-AF65-F5344CB8AC3E}">
        <p14:creationId xmlns:p14="http://schemas.microsoft.com/office/powerpoint/2010/main" val="2517462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E839DD-9C55-45FA-B08A-1CF6569B63CB}" type="datetimeFigureOut">
              <a:rPr lang="en-US" smtClean="0"/>
              <a:t>3/19/2023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490A59-85A5-4A65-A4CD-A23BA7512E69}" type="slidenum">
              <a:rPr lang="en-US" smtClean="0"/>
              <a:t>‹#›</a:t>
            </a:fld>
            <a:endParaRPr lang="en-US"/>
          </a:p>
        </p:txBody>
      </p:sp>
    </p:spTree>
    <p:extLst>
      <p:ext uri="{BB962C8B-B14F-4D97-AF65-F5344CB8AC3E}">
        <p14:creationId xmlns:p14="http://schemas.microsoft.com/office/powerpoint/2010/main" val="704746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839DD-9C55-45FA-B08A-1CF6569B63CB}" type="datetimeFigureOut">
              <a:rPr lang="en-US" smtClean="0"/>
              <a:t>3/19/2023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490A59-85A5-4A65-A4CD-A23BA7512E69}" type="slidenum">
              <a:rPr lang="en-US" smtClean="0"/>
              <a:t>‹#›</a:t>
            </a:fld>
            <a:endParaRPr lang="en-US"/>
          </a:p>
        </p:txBody>
      </p:sp>
    </p:spTree>
    <p:extLst>
      <p:ext uri="{BB962C8B-B14F-4D97-AF65-F5344CB8AC3E}">
        <p14:creationId xmlns:p14="http://schemas.microsoft.com/office/powerpoint/2010/main" val="3867324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839DD-9C55-45FA-B08A-1CF6569B63CB}" type="datetimeFigureOut">
              <a:rPr lang="en-US" smtClean="0"/>
              <a:t>3/19/2023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490A59-85A5-4A65-A4CD-A23BA7512E69}" type="slidenum">
              <a:rPr lang="en-US" smtClean="0"/>
              <a:t>‹#›</a:t>
            </a:fld>
            <a:endParaRPr lang="en-US"/>
          </a:p>
        </p:txBody>
      </p:sp>
    </p:spTree>
    <p:extLst>
      <p:ext uri="{BB962C8B-B14F-4D97-AF65-F5344CB8AC3E}">
        <p14:creationId xmlns:p14="http://schemas.microsoft.com/office/powerpoint/2010/main" val="4131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E839DD-9C55-45FA-B08A-1CF6569B63CB}" type="datetimeFigureOut">
              <a:rPr lang="en-US" smtClean="0"/>
              <a:t>3/19/2023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90A59-85A5-4A65-A4CD-A23BA7512E69}" type="slidenum">
              <a:rPr lang="en-US" smtClean="0"/>
              <a:t>‹#›</a:t>
            </a:fld>
            <a:endParaRPr lang="en-US"/>
          </a:p>
        </p:txBody>
      </p:sp>
    </p:spTree>
    <p:extLst>
      <p:ext uri="{BB962C8B-B14F-4D97-AF65-F5344CB8AC3E}">
        <p14:creationId xmlns:p14="http://schemas.microsoft.com/office/powerpoint/2010/main" val="285739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E839DD-9C55-45FA-B08A-1CF6569B63CB}" type="datetimeFigureOut">
              <a:rPr lang="en-US" smtClean="0"/>
              <a:t>3/19/2023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90A59-85A5-4A65-A4CD-A23BA7512E69}" type="slidenum">
              <a:rPr lang="en-US" smtClean="0"/>
              <a:t>‹#›</a:t>
            </a:fld>
            <a:endParaRPr lang="en-US"/>
          </a:p>
        </p:txBody>
      </p:sp>
    </p:spTree>
    <p:extLst>
      <p:ext uri="{BB962C8B-B14F-4D97-AF65-F5344CB8AC3E}">
        <p14:creationId xmlns:p14="http://schemas.microsoft.com/office/powerpoint/2010/main" val="2336569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839DD-9C55-45FA-B08A-1CF6569B63CB}" type="datetimeFigureOut">
              <a:rPr lang="en-US" smtClean="0"/>
              <a:t>3/19/2023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490A59-85A5-4A65-A4CD-A23BA7512E69}" type="slidenum">
              <a:rPr lang="en-US" smtClean="0"/>
              <a:t>‹#›</a:t>
            </a:fld>
            <a:endParaRPr lang="en-US"/>
          </a:p>
        </p:txBody>
      </p:sp>
    </p:spTree>
    <p:extLst>
      <p:ext uri="{BB962C8B-B14F-4D97-AF65-F5344CB8AC3E}">
        <p14:creationId xmlns:p14="http://schemas.microsoft.com/office/powerpoint/2010/main" val="2994185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id="{F3C743DF-61C5-43B2-B42D-06FC568FCDDC}"/>
              </a:ext>
            </a:extLst>
          </p:cNvPr>
          <p:cNvSpPr txBox="1"/>
          <p:nvPr/>
        </p:nvSpPr>
        <p:spPr>
          <a:xfrm>
            <a:off x="881489" y="1309714"/>
            <a:ext cx="11423722" cy="1046408"/>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en-US" altLang="zh-CN" sz="6000" smtClean="0">
                <a:ln w="38100">
                  <a:gradFill>
                    <a:gsLst>
                      <a:gs pos="0">
                        <a:srgbClr val="66A117"/>
                      </a:gs>
                      <a:gs pos="100000">
                        <a:srgbClr val="3E830E"/>
                      </a:gs>
                    </a:gsLst>
                    <a:lin ang="5400000" scaled="1"/>
                  </a:gradFill>
                </a:ln>
                <a:gradFill flip="none" rotWithShape="1">
                  <a:gsLst>
                    <a:gs pos="15000">
                      <a:srgbClr val="FDD35C"/>
                    </a:gs>
                    <a:gs pos="70000">
                      <a:srgbClr val="FFFBDB">
                        <a:shade val="100000"/>
                        <a:satMod val="115000"/>
                      </a:srgbClr>
                    </a:gs>
                  </a:gsLst>
                  <a:lin ang="16200000" scaled="1"/>
                  <a:tileRect/>
                </a:gradFill>
                <a:effectLst>
                  <a:outerShdw blurRad="50800" dist="38100" dir="2700000" algn="tl" rotWithShape="0">
                    <a:schemeClr val="accent6">
                      <a:lumMod val="50000"/>
                      <a:alpha val="40000"/>
                    </a:schemeClr>
                  </a:outerShdw>
                </a:effectLst>
                <a:latin typeface="Times New Roman" panose="02020603050405020304" pitchFamily="18" charset="0"/>
                <a:ea typeface="+mn-ea"/>
                <a:cs typeface="Times New Roman" panose="02020603050405020304" pitchFamily="18" charset="0"/>
                <a:sym typeface="+mn-lt"/>
              </a:rPr>
              <a:t>Nét đẹp văn hóa Việt( tiếp theo)</a:t>
            </a:r>
            <a:endParaRPr lang="zh-CN" altLang="en-US" sz="6000" dirty="0">
              <a:ln w="38100">
                <a:gradFill>
                  <a:gsLst>
                    <a:gs pos="0">
                      <a:srgbClr val="66A117"/>
                    </a:gs>
                    <a:gs pos="100000">
                      <a:srgbClr val="3E830E"/>
                    </a:gs>
                  </a:gsLst>
                  <a:lin ang="5400000" scaled="1"/>
                </a:gradFill>
              </a:ln>
              <a:gradFill flip="none" rotWithShape="1">
                <a:gsLst>
                  <a:gs pos="15000">
                    <a:srgbClr val="FDD35C"/>
                  </a:gs>
                  <a:gs pos="70000">
                    <a:srgbClr val="FFFBDB">
                      <a:shade val="100000"/>
                      <a:satMod val="115000"/>
                    </a:srgbClr>
                  </a:gs>
                </a:gsLst>
                <a:lin ang="16200000" scaled="1"/>
                <a:tileRect/>
              </a:gradFill>
              <a:effectLst>
                <a:outerShdw blurRad="50800" dist="38100" dir="2700000" algn="tl" rotWithShape="0">
                  <a:schemeClr val="accent6">
                    <a:lumMod val="50000"/>
                    <a:alpha val="40000"/>
                  </a:schemeClr>
                </a:outerShdw>
              </a:effectLst>
              <a:latin typeface="Times New Roman" panose="02020603050405020304" pitchFamily="18" charset="0"/>
              <a:ea typeface="+mn-ea"/>
              <a:cs typeface="Times New Roman" panose="02020603050405020304" pitchFamily="18" charset="0"/>
              <a:sym typeface="+mn-lt"/>
            </a:endParaRPr>
          </a:p>
        </p:txBody>
      </p:sp>
      <p:sp>
        <p:nvSpPr>
          <p:cNvPr id="31" name="Rounded Rectangle 7">
            <a:extLst>
              <a:ext uri="{FF2B5EF4-FFF2-40B4-BE49-F238E27FC236}">
                <a16:creationId xmlns:a16="http://schemas.microsoft.com/office/drawing/2014/main" id="{2F126EEB-7A2E-48DA-B208-BF255B979AD3}"/>
              </a:ext>
            </a:extLst>
          </p:cNvPr>
          <p:cNvSpPr/>
          <p:nvPr/>
        </p:nvSpPr>
        <p:spPr>
          <a:xfrm>
            <a:off x="4932689" y="690664"/>
            <a:ext cx="1565388" cy="619050"/>
          </a:xfrm>
          <a:prstGeom prst="roundRect">
            <a:avLst>
              <a:gd name="adj" fmla="val 50000"/>
            </a:avLst>
          </a:prstGeom>
          <a:solidFill>
            <a:schemeClr val="bg1">
              <a:alpha val="0"/>
            </a:schemeClr>
          </a:solidFill>
          <a:ln w="15875">
            <a:solidFill>
              <a:srgbClr val="3E83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ko-KR" sz="4000">
                <a:solidFill>
                  <a:schemeClr val="tx1"/>
                </a:solidFill>
                <a:latin typeface="Bauhaus 93" panose="04030905020B02020C02" pitchFamily="82" charset="0"/>
                <a:cs typeface="Aldhabi" panose="020B0604020202020204" pitchFamily="2" charset="-78"/>
              </a:rPr>
              <a:t>Bài </a:t>
            </a:r>
            <a:r>
              <a:rPr lang="en-US" altLang="ko-KR" sz="4000">
                <a:solidFill>
                  <a:schemeClr val="tx1"/>
                </a:solidFill>
                <a:latin typeface="Bauhaus 93" panose="04030905020B02020C02" pitchFamily="82" charset="0"/>
                <a:cs typeface="Aldhabi" panose="020B0604020202020204" pitchFamily="2" charset="-78"/>
              </a:rPr>
              <a:t>8</a:t>
            </a:r>
            <a:endParaRPr lang="ko-KR" altLang="en-US" sz="4000" dirty="0">
              <a:solidFill>
                <a:schemeClr val="tx1"/>
              </a:solidFill>
              <a:latin typeface="Bauhaus 93" panose="04030905020B02020C02" pitchFamily="82" charset="0"/>
              <a:cs typeface="Aldhabi" panose="020B0604020202020204" pitchFamily="2" charset="-78"/>
            </a:endParaRPr>
          </a:p>
        </p:txBody>
      </p:sp>
    </p:spTree>
    <p:extLst>
      <p:ext uri="{BB962C8B-B14F-4D97-AF65-F5344CB8AC3E}">
        <p14:creationId xmlns:p14="http://schemas.microsoft.com/office/powerpoint/2010/main" val="19687781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42161552"/>
              </p:ext>
            </p:extLst>
          </p:nvPr>
        </p:nvGraphicFramePr>
        <p:xfrm>
          <a:off x="3034578" y="1555920"/>
          <a:ext cx="2714625" cy="2203514"/>
        </p:xfrm>
        <a:graphic>
          <a:graphicData uri="http://schemas.openxmlformats.org/drawingml/2006/table">
            <a:tbl>
              <a:tblPr>
                <a:tableStyleId>{5C22544A-7EE6-4342-B048-85BDC9FD1C3A}</a:tableStyleId>
              </a:tblPr>
              <a:tblGrid>
                <a:gridCol w="829504">
                  <a:extLst>
                    <a:ext uri="{9D8B030D-6E8A-4147-A177-3AD203B41FA5}">
                      <a16:colId xmlns:a16="http://schemas.microsoft.com/office/drawing/2014/main" val="3312042005"/>
                    </a:ext>
                  </a:extLst>
                </a:gridCol>
                <a:gridCol w="1885121">
                  <a:extLst>
                    <a:ext uri="{9D8B030D-6E8A-4147-A177-3AD203B41FA5}">
                      <a16:colId xmlns:a16="http://schemas.microsoft.com/office/drawing/2014/main" val="1149155083"/>
                    </a:ext>
                  </a:extLst>
                </a:gridCol>
              </a:tblGrid>
              <a:tr h="0">
                <a:tc>
                  <a:txBody>
                    <a:bodyPr/>
                    <a:lstStyle/>
                    <a:p>
                      <a:pPr marL="0" marR="0" algn="l">
                        <a:lnSpc>
                          <a:spcPct val="115000"/>
                        </a:lnSpc>
                        <a:spcBef>
                          <a:spcPts val="0"/>
                        </a:spcBef>
                        <a:spcAft>
                          <a:spcPts val="0"/>
                        </a:spcAft>
                      </a:pPr>
                      <a:r>
                        <a:rPr lang="en-US" sz="2400">
                          <a:effectLst/>
                        </a:rPr>
                        <a:t>Chuẩn bị cách trao đổi</a:t>
                      </a:r>
                      <a:endParaRPr lang="en-US" sz="24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marL="0" marR="0" algn="l">
                        <a:lnSpc>
                          <a:spcPct val="115000"/>
                        </a:lnSpc>
                        <a:spcBef>
                          <a:spcPts val="0"/>
                        </a:spcBef>
                        <a:spcAft>
                          <a:spcPts val="0"/>
                        </a:spcAft>
                      </a:pPr>
                      <a:r>
                        <a:rPr lang="en-US" sz="2000">
                          <a:effectLst/>
                        </a:rPr>
                        <a:t>- Mục đích</a:t>
                      </a:r>
                    </a:p>
                    <a:p>
                      <a:pPr marL="0" marR="0" algn="l">
                        <a:lnSpc>
                          <a:spcPct val="115000"/>
                        </a:lnSpc>
                        <a:spcBef>
                          <a:spcPts val="0"/>
                        </a:spcBef>
                        <a:spcAft>
                          <a:spcPts val="0"/>
                        </a:spcAft>
                      </a:pPr>
                      <a:r>
                        <a:rPr lang="en-US" sz="2000">
                          <a:effectLst/>
                        </a:rPr>
                        <a:t>- Thái độ</a:t>
                      </a:r>
                    </a:p>
                    <a:p>
                      <a:pPr marL="0" marR="0" algn="l">
                        <a:lnSpc>
                          <a:spcPct val="115000"/>
                        </a:lnSpc>
                        <a:spcBef>
                          <a:spcPts val="0"/>
                        </a:spcBef>
                        <a:spcAft>
                          <a:spcPts val="0"/>
                        </a:spcAft>
                      </a:pPr>
                      <a:r>
                        <a:rPr lang="en-US" sz="2000">
                          <a:effectLst/>
                        </a:rPr>
                        <a:t>- Quy tắc lượt lời</a:t>
                      </a:r>
                    </a:p>
                    <a:p>
                      <a:pPr marL="0" marR="0" algn="l">
                        <a:lnSpc>
                          <a:spcPct val="115000"/>
                        </a:lnSpc>
                        <a:spcBef>
                          <a:spcPts val="0"/>
                        </a:spcBef>
                        <a:spcAft>
                          <a:spcPts val="0"/>
                        </a:spcAft>
                      </a:pPr>
                      <a:r>
                        <a:rPr lang="en-US" sz="2000">
                          <a:effectLst/>
                        </a:rPr>
                        <a:t>………………………..</a:t>
                      </a:r>
                      <a:endParaRPr lang="en-US" sz="2000">
                        <a:effectLst/>
                        <a:latin typeface="Times New Roman" panose="02020603050405020304" pitchFamily="18" charset="0"/>
                        <a:ea typeface="Times New Roman" panose="02020603050405020304" pitchFamily="18" charset="0"/>
                      </a:endParaRPr>
                    </a:p>
                  </a:txBody>
                  <a:tcPr marL="63500" marR="63500" marT="63500" marB="63500"/>
                </a:tc>
                <a:extLst>
                  <a:ext uri="{0D108BD9-81ED-4DB2-BD59-A6C34878D82A}">
                    <a16:rowId xmlns:a16="http://schemas.microsoft.com/office/drawing/2014/main" val="3510556036"/>
                  </a:ext>
                </a:extLst>
              </a:tr>
            </a:tbl>
          </a:graphicData>
        </a:graphic>
      </p:graphicFrame>
      <p:sp>
        <p:nvSpPr>
          <p:cNvPr id="4" name="Rectangle 3"/>
          <p:cNvSpPr/>
          <p:nvPr/>
        </p:nvSpPr>
        <p:spPr>
          <a:xfrm>
            <a:off x="3089563" y="3722481"/>
            <a:ext cx="6096000" cy="2034660"/>
          </a:xfrm>
          <a:prstGeom prst="rect">
            <a:avLst/>
          </a:prstGeom>
        </p:spPr>
        <p:txBody>
          <a:bodyPr>
            <a:spAutoFit/>
          </a:bodyPr>
          <a:lstStyle/>
          <a:p>
            <a:pPr algn="just">
              <a:lnSpc>
                <a:spcPct val="115000"/>
              </a:lnSpc>
            </a:pPr>
            <a:r>
              <a:rPr lang="en-US" sz="2800" b="1">
                <a:solidFill>
                  <a:srgbClr val="001A33"/>
                </a:solidFill>
                <a:latin typeface="Times New Roman" panose="02020603050405020304" pitchFamily="18" charset="0"/>
                <a:ea typeface="Times New Roman" panose="02020603050405020304" pitchFamily="18" charset="0"/>
              </a:rPr>
              <a:t>Bước 2: Trao đổi</a:t>
            </a:r>
            <a:endParaRPr lang="en-US" sz="2800">
              <a:latin typeface="Times New Roman" panose="02020603050405020304" pitchFamily="18" charset="0"/>
              <a:ea typeface="Times New Roman" panose="02020603050405020304" pitchFamily="18" charset="0"/>
            </a:endParaRPr>
          </a:p>
          <a:p>
            <a:pPr algn="just">
              <a:lnSpc>
                <a:spcPct val="115000"/>
              </a:lnSpc>
            </a:pPr>
            <a:r>
              <a:rPr lang="en-US" sz="2800" b="1">
                <a:latin typeface="Times New Roman" panose="02020603050405020304" pitchFamily="18" charset="0"/>
                <a:ea typeface="Times New Roman" panose="02020603050405020304" pitchFamily="18" charset="0"/>
              </a:rPr>
              <a:t>- </a:t>
            </a:r>
            <a:r>
              <a:rPr lang="en-US" sz="2800" b="1" i="1">
                <a:latin typeface="Times New Roman" panose="02020603050405020304" pitchFamily="18" charset="0"/>
                <a:ea typeface="Times New Roman" panose="02020603050405020304" pitchFamily="18" charset="0"/>
              </a:rPr>
              <a:t>Trình bày ý kiến</a:t>
            </a:r>
            <a:endParaRPr lang="en-US" sz="2800">
              <a:latin typeface="Times New Roman" panose="02020603050405020304" pitchFamily="18" charset="0"/>
              <a:ea typeface="Times New Roman" panose="02020603050405020304" pitchFamily="18" charset="0"/>
            </a:endParaRPr>
          </a:p>
          <a:p>
            <a:pPr algn="just">
              <a:lnSpc>
                <a:spcPct val="115000"/>
              </a:lnSpc>
            </a:pPr>
            <a:r>
              <a:rPr lang="en-US" sz="2800">
                <a:solidFill>
                  <a:srgbClr val="001A33"/>
                </a:solidFill>
                <a:latin typeface="Times New Roman" panose="02020603050405020304" pitchFamily="18" charset="0"/>
                <a:ea typeface="Times New Roman" panose="02020603050405020304" pitchFamily="18" charset="0"/>
              </a:rPr>
              <a:t>- </a:t>
            </a:r>
            <a:r>
              <a:rPr lang="en-US" sz="2800" b="1" i="1">
                <a:latin typeface="Times New Roman" panose="02020603050405020304" pitchFamily="18" charset="0"/>
                <a:ea typeface="Times New Roman" panose="02020603050405020304" pitchFamily="18" charset="0"/>
              </a:rPr>
              <a:t>Tiếp nhận và phản hồi ý kiến của người khác, bảo vệ ý kiến của mình</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23121353"/>
      </p:ext>
    </p:extLst>
  </p:cSld>
  <p:clrMapOvr>
    <a:masterClrMapping/>
  </p:clrMapOvr>
  <mc:AlternateContent xmlns:mc="http://schemas.openxmlformats.org/markup-compatibility/2006" xmlns:p14="http://schemas.microsoft.com/office/powerpoint/2010/main">
    <mc:Choice Requires="p14">
      <p:transition p14:dur="10" advClick="0" advTm="0">
        <p14:reveal/>
      </p:transition>
    </mc:Choice>
    <mc:Fallback xmlns="">
      <p:transition advClick="0"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067050" y="2038382"/>
          <a:ext cx="6057900" cy="3863596"/>
        </p:xfrm>
        <a:graphic>
          <a:graphicData uri="http://schemas.openxmlformats.org/drawingml/2006/table">
            <a:tbl>
              <a:tblPr firstRow="1" firstCol="1" bandRow="1">
                <a:tableStyleId>{5C22544A-7EE6-4342-B048-85BDC9FD1C3A}</a:tableStyleId>
              </a:tblPr>
              <a:tblGrid>
                <a:gridCol w="1735548">
                  <a:extLst>
                    <a:ext uri="{9D8B030D-6E8A-4147-A177-3AD203B41FA5}">
                      <a16:colId xmlns:a16="http://schemas.microsoft.com/office/drawing/2014/main" val="1921260388"/>
                    </a:ext>
                  </a:extLst>
                </a:gridCol>
                <a:gridCol w="1440784">
                  <a:extLst>
                    <a:ext uri="{9D8B030D-6E8A-4147-A177-3AD203B41FA5}">
                      <a16:colId xmlns:a16="http://schemas.microsoft.com/office/drawing/2014/main" val="4263204122"/>
                    </a:ext>
                  </a:extLst>
                </a:gridCol>
                <a:gridCol w="1440784">
                  <a:extLst>
                    <a:ext uri="{9D8B030D-6E8A-4147-A177-3AD203B41FA5}">
                      <a16:colId xmlns:a16="http://schemas.microsoft.com/office/drawing/2014/main" val="224744245"/>
                    </a:ext>
                  </a:extLst>
                </a:gridCol>
                <a:gridCol w="1440784">
                  <a:extLst>
                    <a:ext uri="{9D8B030D-6E8A-4147-A177-3AD203B41FA5}">
                      <a16:colId xmlns:a16="http://schemas.microsoft.com/office/drawing/2014/main" val="1683182798"/>
                    </a:ext>
                  </a:extLst>
                </a:gridCol>
              </a:tblGrid>
              <a:tr h="190500">
                <a:tc gridSpan="4">
                  <a:txBody>
                    <a:bodyPr/>
                    <a:lstStyle/>
                    <a:p>
                      <a:pPr marL="0" marR="0" algn="ctr">
                        <a:lnSpc>
                          <a:spcPct val="115000"/>
                        </a:lnSpc>
                        <a:spcBef>
                          <a:spcPts val="0"/>
                        </a:spcBef>
                        <a:spcAft>
                          <a:spcPts val="0"/>
                        </a:spcAft>
                      </a:pPr>
                      <a:r>
                        <a:rPr lang="en-US" sz="1400">
                          <a:effectLst/>
                        </a:rPr>
                        <a:t>PHIẾU HỌC TẬP SỐ 1</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7103527"/>
                  </a:ext>
                </a:extLst>
              </a:tr>
              <a:tr h="190500">
                <a:tc gridSpan="2">
                  <a:txBody>
                    <a:bodyPr/>
                    <a:lstStyle/>
                    <a:p>
                      <a:pPr marL="0" marR="0" algn="ctr">
                        <a:lnSpc>
                          <a:spcPct val="115000"/>
                        </a:lnSpc>
                        <a:spcBef>
                          <a:spcPts val="0"/>
                        </a:spcBef>
                        <a:spcAft>
                          <a:spcPts val="0"/>
                        </a:spcAft>
                      </a:pPr>
                      <a:r>
                        <a:rPr lang="en-US" sz="1400">
                          <a:effectLst/>
                        </a:rPr>
                        <a:t>Ích lợi của trò chơi điện tử</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lnSpc>
                          <a:spcPct val="115000"/>
                        </a:lnSpc>
                        <a:spcBef>
                          <a:spcPts val="0"/>
                        </a:spcBef>
                        <a:spcAft>
                          <a:spcPts val="0"/>
                        </a:spcAft>
                      </a:pPr>
                      <a:r>
                        <a:rPr lang="en-US" sz="1400">
                          <a:effectLst/>
                        </a:rPr>
                        <a:t>Tác hại của trò chơi điện tử</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897265987"/>
                  </a:ext>
                </a:extLst>
              </a:tr>
              <a:tr h="0">
                <a:tc>
                  <a:txBody>
                    <a:bodyPr/>
                    <a:lstStyle/>
                    <a:p>
                      <a:pPr marL="0" marR="0">
                        <a:lnSpc>
                          <a:spcPct val="115000"/>
                        </a:lnSpc>
                        <a:spcBef>
                          <a:spcPts val="0"/>
                        </a:spcBef>
                        <a:spcAft>
                          <a:spcPts val="0"/>
                        </a:spcAft>
                      </a:pPr>
                      <a:r>
                        <a:rPr lang="en-US" sz="1400">
                          <a:effectLst/>
                        </a:rPr>
                        <a:t>Ích lợi thứ nhất:</a:t>
                      </a:r>
                      <a:endParaRPr lang="en-US" sz="1200">
                        <a:effectLst/>
                      </a:endParaRPr>
                    </a:p>
                    <a:p>
                      <a:pPr marL="0" marR="0">
                        <a:lnSpc>
                          <a:spcPct val="115000"/>
                        </a:lnSpc>
                        <a:spcBef>
                          <a:spcPts val="0"/>
                        </a:spcBef>
                        <a:spcAft>
                          <a:spcPts val="0"/>
                        </a:spcAft>
                      </a:pPr>
                      <a:r>
                        <a:rPr lang="en-US" sz="1400">
                          <a:effectLst/>
                        </a:rPr>
                        <a:t>………...................................................................................................................................................................</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Lí lẽ bằng chứng:</a:t>
                      </a:r>
                      <a:endParaRPr lang="en-US" sz="1200">
                        <a:effectLst/>
                      </a:endParaRPr>
                    </a:p>
                    <a:p>
                      <a:pPr marL="0" marR="0">
                        <a:lnSpc>
                          <a:spcPct val="115000"/>
                        </a:lnSpc>
                        <a:spcBef>
                          <a:spcPts val="0"/>
                        </a:spcBef>
                        <a:spcAft>
                          <a:spcPts val="0"/>
                        </a:spcAft>
                      </a:pPr>
                      <a:r>
                        <a:rPr lang="en-US" sz="1400">
                          <a:effectLst/>
                        </a:rPr>
                        <a:t>………..................................................................................................................................................................</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Tác hại thứ nhất:</a:t>
                      </a:r>
                      <a:endParaRPr lang="en-US" sz="1200">
                        <a:effectLst/>
                      </a:endParaRPr>
                    </a:p>
                    <a:p>
                      <a:pPr marL="0" marR="0">
                        <a:lnSpc>
                          <a:spcPct val="115000"/>
                        </a:lnSpc>
                        <a:spcBef>
                          <a:spcPts val="0"/>
                        </a:spcBef>
                        <a:spcAft>
                          <a:spcPts val="0"/>
                        </a:spcAft>
                      </a:pPr>
                      <a:r>
                        <a:rPr lang="en-US" sz="1400">
                          <a:effectLst/>
                        </a:rPr>
                        <a:t>………..................................................................................................................................................................</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Lí lẽ bằng chứng:</a:t>
                      </a:r>
                      <a:endParaRPr lang="en-US" sz="1200">
                        <a:effectLst/>
                      </a:endParaRPr>
                    </a:p>
                    <a:p>
                      <a:pPr marL="0" marR="0">
                        <a:lnSpc>
                          <a:spcPct val="115000"/>
                        </a:lnSpc>
                        <a:spcBef>
                          <a:spcPts val="0"/>
                        </a:spcBef>
                        <a:spcAft>
                          <a:spcPts val="0"/>
                        </a:spcAft>
                      </a:pPr>
                      <a:r>
                        <a:rPr lang="en-US" sz="1400">
                          <a:effectLst/>
                        </a:rPr>
                        <a:t>………..................................................................................................................................................................</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70375487"/>
                  </a:ext>
                </a:extLst>
              </a:tr>
              <a:tr h="0">
                <a:tc>
                  <a:txBody>
                    <a:bodyPr/>
                    <a:lstStyle/>
                    <a:p>
                      <a:pPr marL="0" marR="0" algn="just">
                        <a:lnSpc>
                          <a:spcPct val="115000"/>
                        </a:lnSpc>
                        <a:spcBef>
                          <a:spcPts val="0"/>
                        </a:spcBef>
                        <a:spcAft>
                          <a:spcPts val="0"/>
                        </a:spcAft>
                      </a:pPr>
                      <a:r>
                        <a:rPr lang="en-US" sz="1400">
                          <a:effectLst/>
                        </a:rPr>
                        <a:t>Ích lợi thứ hai:</a:t>
                      </a:r>
                      <a:endParaRPr lang="en-US" sz="1200">
                        <a:effectLst/>
                      </a:endParaRPr>
                    </a:p>
                    <a:p>
                      <a:pPr marL="0" marR="0" algn="just">
                        <a:lnSpc>
                          <a:spcPct val="115000"/>
                        </a:lnSpc>
                        <a:spcBef>
                          <a:spcPts val="0"/>
                        </a:spcBef>
                        <a:spcAft>
                          <a:spcPts val="0"/>
                        </a:spcAft>
                      </a:pPr>
                      <a:r>
                        <a:rPr lang="en-US" sz="1400">
                          <a:effectLst/>
                        </a:rPr>
                        <a:t>………...................................................................................................................................................................</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400">
                          <a:effectLst/>
                        </a:rPr>
                        <a:t>Lí lẽ bằng chứng:</a:t>
                      </a:r>
                      <a:endParaRPr lang="en-US" sz="1200">
                        <a:effectLst/>
                      </a:endParaRPr>
                    </a:p>
                    <a:p>
                      <a:pPr marL="0" marR="0" algn="just">
                        <a:lnSpc>
                          <a:spcPct val="115000"/>
                        </a:lnSpc>
                        <a:spcBef>
                          <a:spcPts val="0"/>
                        </a:spcBef>
                        <a:spcAft>
                          <a:spcPts val="0"/>
                        </a:spcAft>
                      </a:pPr>
                      <a:r>
                        <a:rPr lang="en-US" sz="1400">
                          <a:effectLst/>
                        </a:rPr>
                        <a:t>………..................................................................................................................................................................</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400">
                          <a:effectLst/>
                        </a:rPr>
                        <a:t>Tác hại thứ hai:</a:t>
                      </a:r>
                      <a:endParaRPr lang="en-US" sz="1200">
                        <a:effectLst/>
                      </a:endParaRPr>
                    </a:p>
                    <a:p>
                      <a:pPr marL="0" marR="0" algn="just">
                        <a:lnSpc>
                          <a:spcPct val="115000"/>
                        </a:lnSpc>
                        <a:spcBef>
                          <a:spcPts val="0"/>
                        </a:spcBef>
                        <a:spcAft>
                          <a:spcPts val="0"/>
                        </a:spcAft>
                      </a:pPr>
                      <a:r>
                        <a:rPr lang="en-US" sz="1400">
                          <a:effectLst/>
                        </a:rPr>
                        <a:t>………..................................................................................................................................................................</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400">
                          <a:effectLst/>
                        </a:rPr>
                        <a:t>Lí lẽ bằng chứng:</a:t>
                      </a:r>
                      <a:endParaRPr lang="en-US" sz="1200">
                        <a:effectLst/>
                      </a:endParaRPr>
                    </a:p>
                    <a:p>
                      <a:pPr marL="0" marR="0" algn="just">
                        <a:lnSpc>
                          <a:spcPct val="115000"/>
                        </a:lnSpc>
                        <a:spcBef>
                          <a:spcPts val="0"/>
                        </a:spcBef>
                        <a:spcAft>
                          <a:spcPts val="0"/>
                        </a:spcAft>
                      </a:pPr>
                      <a:r>
                        <a:rPr lang="en-US" sz="1400">
                          <a:effectLst/>
                        </a:rPr>
                        <a:t>………..................................................................................................................................................................</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266276904"/>
                  </a:ext>
                </a:extLst>
              </a:tr>
            </a:tbl>
          </a:graphicData>
        </a:graphic>
      </p:graphicFrame>
    </p:spTree>
    <p:extLst>
      <p:ext uri="{BB962C8B-B14F-4D97-AF65-F5344CB8AC3E}">
        <p14:creationId xmlns:p14="http://schemas.microsoft.com/office/powerpoint/2010/main" val="2714628761"/>
      </p:ext>
    </p:extLst>
  </p:cSld>
  <p:clrMapOvr>
    <a:masterClrMapping/>
  </p:clrMapOvr>
  <mc:AlternateContent xmlns:mc="http://schemas.openxmlformats.org/markup-compatibility/2006" xmlns:p14="http://schemas.microsoft.com/office/powerpoint/2010/main">
    <mc:Choice Requires="p14">
      <p:transition p14:dur="10" advClick="0" advTm="0">
        <p14:reveal/>
      </p:transition>
    </mc:Choice>
    <mc:Fallback xmlns="">
      <p:transition advClick="0"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111775" y="1547654"/>
          <a:ext cx="5968450" cy="4876166"/>
        </p:xfrm>
        <a:graphic>
          <a:graphicData uri="http://schemas.openxmlformats.org/drawingml/2006/table">
            <a:tbl>
              <a:tblPr firstRow="1" firstCol="1" bandRow="1">
                <a:tableStyleId>{5C22544A-7EE6-4342-B048-85BDC9FD1C3A}</a:tableStyleId>
              </a:tblPr>
              <a:tblGrid>
                <a:gridCol w="5968450">
                  <a:extLst>
                    <a:ext uri="{9D8B030D-6E8A-4147-A177-3AD203B41FA5}">
                      <a16:colId xmlns:a16="http://schemas.microsoft.com/office/drawing/2014/main" val="3055053935"/>
                    </a:ext>
                  </a:extLst>
                </a:gridCol>
              </a:tblGrid>
              <a:tr h="2659151">
                <a:tc>
                  <a:txBody>
                    <a:bodyPr/>
                    <a:lstStyle/>
                    <a:p>
                      <a:pPr marL="0" marR="0" algn="ctr">
                        <a:lnSpc>
                          <a:spcPct val="115000"/>
                        </a:lnSpc>
                        <a:spcBef>
                          <a:spcPts val="0"/>
                        </a:spcBef>
                        <a:spcAft>
                          <a:spcPts val="0"/>
                        </a:spcAft>
                      </a:pPr>
                      <a:r>
                        <a:rPr lang="en-US" sz="1400">
                          <a:effectLst/>
                        </a:rPr>
                        <a:t>PHIẾU HỌC TẬP SỐ 2</a:t>
                      </a:r>
                      <a:endParaRPr lang="en-US" sz="1200">
                        <a:effectLst/>
                      </a:endParaRPr>
                    </a:p>
                    <a:p>
                      <a:pPr marL="0" marR="0" algn="just">
                        <a:lnSpc>
                          <a:spcPct val="115000"/>
                        </a:lnSpc>
                        <a:spcBef>
                          <a:spcPts val="0"/>
                        </a:spcBef>
                        <a:spcAft>
                          <a:spcPts val="0"/>
                        </a:spcAft>
                      </a:pPr>
                      <a:r>
                        <a:rPr lang="en-US" sz="1400">
                          <a:effectLst/>
                        </a:rPr>
                        <a:t>Lợi ích của trò chơi điện tử:</a:t>
                      </a:r>
                      <a:endParaRPr lang="en-US" sz="1200">
                        <a:effectLst/>
                      </a:endParaRPr>
                    </a:p>
                    <a:p>
                      <a:pPr marL="0" marR="0">
                        <a:lnSpc>
                          <a:spcPct val="115000"/>
                        </a:lnSpc>
                        <a:spcBef>
                          <a:spcPts val="0"/>
                        </a:spcBef>
                        <a:spcAft>
                          <a:spcPts val="0"/>
                        </a:spcAft>
                      </a:pPr>
                      <a:r>
                        <a:rPr lang="en-US" sz="1400">
                          <a:effectLst/>
                        </a:rPr>
                        <a:t>- Lợi ích đầu tiên theo tôi là… ………………………………………………………….............................................</a:t>
                      </a:r>
                      <a:endParaRPr lang="en-US" sz="1200">
                        <a:effectLst/>
                      </a:endParaRPr>
                    </a:p>
                    <a:p>
                      <a:pPr marL="0" marR="0">
                        <a:lnSpc>
                          <a:spcPct val="115000"/>
                        </a:lnSpc>
                        <a:spcBef>
                          <a:spcPts val="0"/>
                        </a:spcBef>
                        <a:spcAft>
                          <a:spcPts val="0"/>
                        </a:spcAft>
                      </a:pPr>
                      <a:r>
                        <a:rPr lang="en-US" sz="1400">
                          <a:effectLst/>
                        </a:rPr>
                        <a:t>- Tôi cho rằng lợi ích lớn nhất của trò chơi điện tử là... ………………………………………………………….............................................Bởi vì..........................................................................................................................</a:t>
                      </a:r>
                      <a:endParaRPr lang="en-US" sz="1200">
                        <a:effectLst/>
                      </a:endParaRPr>
                    </a:p>
                    <a:p>
                      <a:pPr marL="0" marR="0">
                        <a:lnSpc>
                          <a:spcPct val="115000"/>
                        </a:lnSpc>
                        <a:spcBef>
                          <a:spcPts val="0"/>
                        </a:spcBef>
                        <a:spcAft>
                          <a:spcPts val="0"/>
                        </a:spcAft>
                      </a:pPr>
                      <a:r>
                        <a:rPr lang="en-US" sz="1400">
                          <a:effectLst/>
                        </a:rPr>
                        <a:t>- Một lợi ích khác của trò chơi điện tử là...........................................................................…………………………………</a:t>
                      </a:r>
                      <a:endParaRPr lang="en-US" sz="1200">
                        <a:effectLst/>
                      </a:endParaRPr>
                    </a:p>
                    <a:p>
                      <a:pPr marL="0" marR="0">
                        <a:lnSpc>
                          <a:spcPct val="115000"/>
                        </a:lnSpc>
                        <a:spcBef>
                          <a:spcPts val="0"/>
                        </a:spcBef>
                        <a:spcAft>
                          <a:spcPts val="0"/>
                        </a:spcAft>
                      </a:pPr>
                      <a:r>
                        <a:rPr lang="en-US" sz="1400">
                          <a:effectLst/>
                        </a:rPr>
                        <a:t>Sở dĩ tôi cho là như vậy vì................................................................................................................................</a:t>
                      </a:r>
                      <a:endParaRPr lang="en-US" sz="1200">
                        <a:solidFill>
                          <a:srgbClr val="000000"/>
                        </a:solidFill>
                        <a:effectLst/>
                        <a:latin typeface="Times New Roman" panose="02020603050405020304" pitchFamily="18" charset="0"/>
                        <a:ea typeface="Times New Roman" panose="02020603050405020304" pitchFamily="18" charset="0"/>
                      </a:endParaRPr>
                    </a:p>
                  </a:txBody>
                  <a:tcPr marL="67567" marR="67567" marT="0" marB="0"/>
                </a:tc>
                <a:extLst>
                  <a:ext uri="{0D108BD9-81ED-4DB2-BD59-A6C34878D82A}">
                    <a16:rowId xmlns:a16="http://schemas.microsoft.com/office/drawing/2014/main" val="2228001492"/>
                  </a:ext>
                </a:extLst>
              </a:tr>
              <a:tr h="1692187">
                <a:tc>
                  <a:txBody>
                    <a:bodyPr/>
                    <a:lstStyle/>
                    <a:p>
                      <a:pPr marL="0" marR="0" algn="just">
                        <a:lnSpc>
                          <a:spcPct val="115000"/>
                        </a:lnSpc>
                        <a:spcBef>
                          <a:spcPts val="0"/>
                        </a:spcBef>
                        <a:spcAft>
                          <a:spcPts val="0"/>
                        </a:spcAft>
                      </a:pPr>
                      <a:r>
                        <a:rPr lang="en-US" sz="1400">
                          <a:effectLst/>
                        </a:rPr>
                        <a:t>Tác hại của trò chơi điện tử:</a:t>
                      </a:r>
                      <a:endParaRPr lang="en-US" sz="1200">
                        <a:effectLst/>
                      </a:endParaRPr>
                    </a:p>
                    <a:p>
                      <a:pPr marL="0" marR="0" algn="just">
                        <a:lnSpc>
                          <a:spcPct val="115000"/>
                        </a:lnSpc>
                        <a:spcBef>
                          <a:spcPts val="0"/>
                        </a:spcBef>
                        <a:spcAft>
                          <a:spcPts val="0"/>
                        </a:spcAft>
                      </a:pPr>
                      <a:r>
                        <a:rPr lang="en-US" sz="1400">
                          <a:effectLst/>
                        </a:rPr>
                        <a:t>- Bên cạnh những lợi ích nêu trên, tôi nhận thấy, tác hại lớn nhất của trò chơi điện tử là..............</a:t>
                      </a:r>
                      <a:endParaRPr lang="en-US" sz="1200">
                        <a:effectLst/>
                      </a:endParaRPr>
                    </a:p>
                    <a:p>
                      <a:pPr marL="0" marR="0">
                        <a:lnSpc>
                          <a:spcPct val="115000"/>
                        </a:lnSpc>
                        <a:spcBef>
                          <a:spcPts val="0"/>
                        </a:spcBef>
                        <a:spcAft>
                          <a:spcPts val="0"/>
                        </a:spcAft>
                      </a:pPr>
                      <a:r>
                        <a:rPr lang="en-US" sz="1400">
                          <a:effectLst/>
                        </a:rPr>
                        <a:t>Điều này được thể hiện rõ ràng bằng những hình ảnh/ số liệu sau...............................</a:t>
                      </a:r>
                      <a:endParaRPr lang="en-US" sz="1200">
                        <a:effectLst/>
                      </a:endParaRPr>
                    </a:p>
                    <a:p>
                      <a:pPr marL="0" marR="0" algn="just">
                        <a:lnSpc>
                          <a:spcPct val="115000"/>
                        </a:lnSpc>
                        <a:spcBef>
                          <a:spcPts val="0"/>
                        </a:spcBef>
                        <a:spcAft>
                          <a:spcPts val="0"/>
                        </a:spcAft>
                      </a:pPr>
                      <a:r>
                        <a:rPr lang="en-US" sz="1400">
                          <a:effectLst/>
                        </a:rPr>
                        <a:t>- Một tác hại khác là...........................................................................................</a:t>
                      </a:r>
                      <a:endParaRPr lang="en-US" sz="1200">
                        <a:effectLst/>
                      </a:endParaRPr>
                    </a:p>
                    <a:p>
                      <a:pPr marL="0" marR="0" algn="just">
                        <a:lnSpc>
                          <a:spcPct val="115000"/>
                        </a:lnSpc>
                        <a:spcBef>
                          <a:spcPts val="0"/>
                        </a:spcBef>
                        <a:spcAft>
                          <a:spcPts val="0"/>
                        </a:spcAft>
                      </a:pPr>
                      <a:r>
                        <a:rPr lang="en-US" sz="1400">
                          <a:effectLst/>
                        </a:rPr>
                        <a:t>- ...</a:t>
                      </a:r>
                      <a:endParaRPr lang="en-US" sz="1200">
                        <a:solidFill>
                          <a:srgbClr val="000000"/>
                        </a:solidFill>
                        <a:effectLst/>
                        <a:latin typeface="Times New Roman" panose="02020603050405020304" pitchFamily="18" charset="0"/>
                        <a:ea typeface="Times New Roman" panose="02020603050405020304" pitchFamily="18" charset="0"/>
                      </a:endParaRPr>
                    </a:p>
                  </a:txBody>
                  <a:tcPr marL="67567" marR="67567" marT="0" marB="0"/>
                </a:tc>
                <a:extLst>
                  <a:ext uri="{0D108BD9-81ED-4DB2-BD59-A6C34878D82A}">
                    <a16:rowId xmlns:a16="http://schemas.microsoft.com/office/drawing/2014/main" val="2787658756"/>
                  </a:ext>
                </a:extLst>
              </a:tr>
            </a:tbl>
          </a:graphicData>
        </a:graphic>
      </p:graphicFrame>
    </p:spTree>
    <p:extLst>
      <p:ext uri="{BB962C8B-B14F-4D97-AF65-F5344CB8AC3E}">
        <p14:creationId xmlns:p14="http://schemas.microsoft.com/office/powerpoint/2010/main" val="3885939208"/>
      </p:ext>
    </p:extLst>
  </p:cSld>
  <p:clrMapOvr>
    <a:masterClrMapping/>
  </p:clrMapOvr>
  <mc:AlternateContent xmlns:mc="http://schemas.openxmlformats.org/markup-compatibility/2006" xmlns:p14="http://schemas.microsoft.com/office/powerpoint/2010/main">
    <mc:Choice Requires="p14">
      <p:transition p14:dur="10" advClick="0" advTm="0">
        <p14:reveal/>
      </p:transition>
    </mc:Choice>
    <mc:Fallback xmlns="">
      <p:transition advClick="0"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2">
            <a:extLst>
              <a:ext uri="{FF2B5EF4-FFF2-40B4-BE49-F238E27FC236}">
                <a16:creationId xmlns:a16="http://schemas.microsoft.com/office/drawing/2014/main" id="{82A9A0E5-C844-7D44-B90B-3AED94D73C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741" y="0"/>
            <a:ext cx="2900901" cy="6858000"/>
          </a:xfrm>
          <a:prstGeom prst="rect">
            <a:avLst/>
          </a:prstGeom>
        </p:spPr>
      </p:pic>
      <p:pic>
        <p:nvPicPr>
          <p:cNvPr id="12" name="图片 301">
            <a:extLst>
              <a:ext uri="{FF2B5EF4-FFF2-40B4-BE49-F238E27FC236}">
                <a16:creationId xmlns:a16="http://schemas.microsoft.com/office/drawing/2014/main" id="{A12F0FAE-A5C6-2047-84AE-70DD19570C46}"/>
              </a:ext>
            </a:extLst>
          </p:cNvPr>
          <p:cNvPicPr>
            <a:picLocks noChangeAspect="1"/>
          </p:cNvPicPr>
          <p:nvPr/>
        </p:nvPicPr>
        <p:blipFill>
          <a:blip r:embed="rId4"/>
          <a:stretch>
            <a:fillRect/>
          </a:stretch>
        </p:blipFill>
        <p:spPr>
          <a:xfrm rot="11652067">
            <a:off x="9415389" y="2197056"/>
            <a:ext cx="541101" cy="681376"/>
          </a:xfrm>
          <a:prstGeom prst="rect">
            <a:avLst/>
          </a:prstGeom>
        </p:spPr>
      </p:pic>
      <p:sp>
        <p:nvSpPr>
          <p:cNvPr id="13" name="任意多边形: 形状 305">
            <a:extLst>
              <a:ext uri="{FF2B5EF4-FFF2-40B4-BE49-F238E27FC236}">
                <a16:creationId xmlns:a16="http://schemas.microsoft.com/office/drawing/2014/main" id="{E2B99DB9-1672-4546-BD7D-941E76DE08A2}"/>
              </a:ext>
            </a:extLst>
          </p:cNvPr>
          <p:cNvSpPr/>
          <p:nvPr/>
        </p:nvSpPr>
        <p:spPr>
          <a:xfrm flipH="1">
            <a:off x="2566217" y="1769805"/>
            <a:ext cx="6896147" cy="3217825"/>
          </a:xfrm>
          <a:custGeom>
            <a:avLst/>
            <a:gdLst>
              <a:gd name="connsiteX0" fmla="*/ 50800 w 3217073"/>
              <a:gd name="connsiteY0" fmla="*/ 89102 h 2197357"/>
              <a:gd name="connsiteX1" fmla="*/ 495300 w 3217073"/>
              <a:gd name="connsiteY1" fmla="*/ 51002 h 2197357"/>
              <a:gd name="connsiteX2" fmla="*/ 1168400 w 3217073"/>
              <a:gd name="connsiteY2" fmla="*/ 89102 h 2197357"/>
              <a:gd name="connsiteX3" fmla="*/ 1955800 w 3217073"/>
              <a:gd name="connsiteY3" fmla="*/ 202 h 2197357"/>
              <a:gd name="connsiteX4" fmla="*/ 2844800 w 3217073"/>
              <a:gd name="connsiteY4" fmla="*/ 63702 h 2197357"/>
              <a:gd name="connsiteX5" fmla="*/ 3136900 w 3217073"/>
              <a:gd name="connsiteY5" fmla="*/ 25602 h 2197357"/>
              <a:gd name="connsiteX6" fmla="*/ 3136900 w 3217073"/>
              <a:gd name="connsiteY6" fmla="*/ 292302 h 2197357"/>
              <a:gd name="connsiteX7" fmla="*/ 3162300 w 3217073"/>
              <a:gd name="connsiteY7" fmla="*/ 901902 h 2197357"/>
              <a:gd name="connsiteX8" fmla="*/ 3098800 w 3217073"/>
              <a:gd name="connsiteY8" fmla="*/ 1562302 h 2197357"/>
              <a:gd name="connsiteX9" fmla="*/ 3200400 w 3217073"/>
              <a:gd name="connsiteY9" fmla="*/ 2032202 h 2197357"/>
              <a:gd name="connsiteX10" fmla="*/ 3162300 w 3217073"/>
              <a:gd name="connsiteY10" fmla="*/ 2159202 h 2197357"/>
              <a:gd name="connsiteX11" fmla="*/ 2692400 w 3217073"/>
              <a:gd name="connsiteY11" fmla="*/ 2133802 h 2197357"/>
              <a:gd name="connsiteX12" fmla="*/ 1981200 w 3217073"/>
              <a:gd name="connsiteY12" fmla="*/ 2197302 h 2197357"/>
              <a:gd name="connsiteX13" fmla="*/ 1333500 w 3217073"/>
              <a:gd name="connsiteY13" fmla="*/ 2121102 h 2197357"/>
              <a:gd name="connsiteX14" fmla="*/ 762000 w 3217073"/>
              <a:gd name="connsiteY14" fmla="*/ 2184602 h 2197357"/>
              <a:gd name="connsiteX15" fmla="*/ 152400 w 3217073"/>
              <a:gd name="connsiteY15" fmla="*/ 2133802 h 2197357"/>
              <a:gd name="connsiteX16" fmla="*/ 25400 w 3217073"/>
              <a:gd name="connsiteY16" fmla="*/ 2057602 h 2197357"/>
              <a:gd name="connsiteX17" fmla="*/ 63500 w 3217073"/>
              <a:gd name="connsiteY17" fmla="*/ 1536902 h 2197357"/>
              <a:gd name="connsiteX18" fmla="*/ 0 w 3217073"/>
              <a:gd name="connsiteY18" fmla="*/ 1054302 h 2197357"/>
              <a:gd name="connsiteX19" fmla="*/ 63500 w 3217073"/>
              <a:gd name="connsiteY19" fmla="*/ 609802 h 2197357"/>
              <a:gd name="connsiteX20" fmla="*/ 38100 w 3217073"/>
              <a:gd name="connsiteY20" fmla="*/ 139902 h 2197357"/>
              <a:gd name="connsiteX21" fmla="*/ 50800 w 3217073"/>
              <a:gd name="connsiteY21" fmla="*/ 89102 h 2197357"/>
              <a:gd name="connsiteX0" fmla="*/ 38100 w 3217073"/>
              <a:gd name="connsiteY0" fmla="*/ 139902 h 2197357"/>
              <a:gd name="connsiteX1" fmla="*/ 495300 w 3217073"/>
              <a:gd name="connsiteY1" fmla="*/ 51002 h 2197357"/>
              <a:gd name="connsiteX2" fmla="*/ 1168400 w 3217073"/>
              <a:gd name="connsiteY2" fmla="*/ 89102 h 2197357"/>
              <a:gd name="connsiteX3" fmla="*/ 1955800 w 3217073"/>
              <a:gd name="connsiteY3" fmla="*/ 202 h 2197357"/>
              <a:gd name="connsiteX4" fmla="*/ 2844800 w 3217073"/>
              <a:gd name="connsiteY4" fmla="*/ 63702 h 2197357"/>
              <a:gd name="connsiteX5" fmla="*/ 3136900 w 3217073"/>
              <a:gd name="connsiteY5" fmla="*/ 25602 h 2197357"/>
              <a:gd name="connsiteX6" fmla="*/ 3136900 w 3217073"/>
              <a:gd name="connsiteY6" fmla="*/ 292302 h 2197357"/>
              <a:gd name="connsiteX7" fmla="*/ 3162300 w 3217073"/>
              <a:gd name="connsiteY7" fmla="*/ 901902 h 2197357"/>
              <a:gd name="connsiteX8" fmla="*/ 3098800 w 3217073"/>
              <a:gd name="connsiteY8" fmla="*/ 1562302 h 2197357"/>
              <a:gd name="connsiteX9" fmla="*/ 3200400 w 3217073"/>
              <a:gd name="connsiteY9" fmla="*/ 2032202 h 2197357"/>
              <a:gd name="connsiteX10" fmla="*/ 3162300 w 3217073"/>
              <a:gd name="connsiteY10" fmla="*/ 2159202 h 2197357"/>
              <a:gd name="connsiteX11" fmla="*/ 2692400 w 3217073"/>
              <a:gd name="connsiteY11" fmla="*/ 2133802 h 2197357"/>
              <a:gd name="connsiteX12" fmla="*/ 1981200 w 3217073"/>
              <a:gd name="connsiteY12" fmla="*/ 2197302 h 2197357"/>
              <a:gd name="connsiteX13" fmla="*/ 1333500 w 3217073"/>
              <a:gd name="connsiteY13" fmla="*/ 2121102 h 2197357"/>
              <a:gd name="connsiteX14" fmla="*/ 762000 w 3217073"/>
              <a:gd name="connsiteY14" fmla="*/ 2184602 h 2197357"/>
              <a:gd name="connsiteX15" fmla="*/ 152400 w 3217073"/>
              <a:gd name="connsiteY15" fmla="*/ 2133802 h 2197357"/>
              <a:gd name="connsiteX16" fmla="*/ 25400 w 3217073"/>
              <a:gd name="connsiteY16" fmla="*/ 2057602 h 2197357"/>
              <a:gd name="connsiteX17" fmla="*/ 63500 w 3217073"/>
              <a:gd name="connsiteY17" fmla="*/ 1536902 h 2197357"/>
              <a:gd name="connsiteX18" fmla="*/ 0 w 3217073"/>
              <a:gd name="connsiteY18" fmla="*/ 1054302 h 2197357"/>
              <a:gd name="connsiteX19" fmla="*/ 63500 w 3217073"/>
              <a:gd name="connsiteY19" fmla="*/ 609802 h 2197357"/>
              <a:gd name="connsiteX20" fmla="*/ 38100 w 3217073"/>
              <a:gd name="connsiteY20" fmla="*/ 139902 h 2197357"/>
              <a:gd name="connsiteX0" fmla="*/ 152400 w 3217073"/>
              <a:gd name="connsiteY0" fmla="*/ 2133802 h 2200916"/>
              <a:gd name="connsiteX1" fmla="*/ 25400 w 3217073"/>
              <a:gd name="connsiteY1" fmla="*/ 2057602 h 2200916"/>
              <a:gd name="connsiteX2" fmla="*/ 63500 w 3217073"/>
              <a:gd name="connsiteY2" fmla="*/ 1536902 h 2200916"/>
              <a:gd name="connsiteX3" fmla="*/ 0 w 3217073"/>
              <a:gd name="connsiteY3" fmla="*/ 1054302 h 2200916"/>
              <a:gd name="connsiteX4" fmla="*/ 63500 w 3217073"/>
              <a:gd name="connsiteY4" fmla="*/ 609802 h 2200916"/>
              <a:gd name="connsiteX5" fmla="*/ 38100 w 3217073"/>
              <a:gd name="connsiteY5" fmla="*/ 139902 h 2200916"/>
              <a:gd name="connsiteX6" fmla="*/ 495300 w 3217073"/>
              <a:gd name="connsiteY6" fmla="*/ 51002 h 2200916"/>
              <a:gd name="connsiteX7" fmla="*/ 1168400 w 3217073"/>
              <a:gd name="connsiteY7" fmla="*/ 89102 h 2200916"/>
              <a:gd name="connsiteX8" fmla="*/ 1955800 w 3217073"/>
              <a:gd name="connsiteY8" fmla="*/ 202 h 2200916"/>
              <a:gd name="connsiteX9" fmla="*/ 2844800 w 3217073"/>
              <a:gd name="connsiteY9" fmla="*/ 63702 h 2200916"/>
              <a:gd name="connsiteX10" fmla="*/ 3136900 w 3217073"/>
              <a:gd name="connsiteY10" fmla="*/ 25602 h 2200916"/>
              <a:gd name="connsiteX11" fmla="*/ 3136900 w 3217073"/>
              <a:gd name="connsiteY11" fmla="*/ 292302 h 2200916"/>
              <a:gd name="connsiteX12" fmla="*/ 3162300 w 3217073"/>
              <a:gd name="connsiteY12" fmla="*/ 901902 h 2200916"/>
              <a:gd name="connsiteX13" fmla="*/ 3098800 w 3217073"/>
              <a:gd name="connsiteY13" fmla="*/ 1562302 h 2200916"/>
              <a:gd name="connsiteX14" fmla="*/ 3200400 w 3217073"/>
              <a:gd name="connsiteY14" fmla="*/ 2032202 h 2200916"/>
              <a:gd name="connsiteX15" fmla="*/ 3162300 w 3217073"/>
              <a:gd name="connsiteY15" fmla="*/ 2159202 h 2200916"/>
              <a:gd name="connsiteX16" fmla="*/ 2692400 w 3217073"/>
              <a:gd name="connsiteY16" fmla="*/ 2133802 h 2200916"/>
              <a:gd name="connsiteX17" fmla="*/ 1981200 w 3217073"/>
              <a:gd name="connsiteY17" fmla="*/ 2197302 h 2200916"/>
              <a:gd name="connsiteX18" fmla="*/ 1333500 w 3217073"/>
              <a:gd name="connsiteY18" fmla="*/ 2121102 h 2200916"/>
              <a:gd name="connsiteX19" fmla="*/ 762000 w 3217073"/>
              <a:gd name="connsiteY19" fmla="*/ 2184602 h 2200916"/>
              <a:gd name="connsiteX20" fmla="*/ 212619 w 3217073"/>
              <a:gd name="connsiteY20" fmla="*/ 2200916 h 2200916"/>
              <a:gd name="connsiteX0" fmla="*/ 25400 w 3217073"/>
              <a:gd name="connsiteY0" fmla="*/ 2057602 h 2200916"/>
              <a:gd name="connsiteX1" fmla="*/ 63500 w 3217073"/>
              <a:gd name="connsiteY1" fmla="*/ 1536902 h 2200916"/>
              <a:gd name="connsiteX2" fmla="*/ 0 w 3217073"/>
              <a:gd name="connsiteY2" fmla="*/ 1054302 h 2200916"/>
              <a:gd name="connsiteX3" fmla="*/ 63500 w 3217073"/>
              <a:gd name="connsiteY3" fmla="*/ 609802 h 2200916"/>
              <a:gd name="connsiteX4" fmla="*/ 38100 w 3217073"/>
              <a:gd name="connsiteY4" fmla="*/ 139902 h 2200916"/>
              <a:gd name="connsiteX5" fmla="*/ 495300 w 3217073"/>
              <a:gd name="connsiteY5" fmla="*/ 51002 h 2200916"/>
              <a:gd name="connsiteX6" fmla="*/ 1168400 w 3217073"/>
              <a:gd name="connsiteY6" fmla="*/ 89102 h 2200916"/>
              <a:gd name="connsiteX7" fmla="*/ 1955800 w 3217073"/>
              <a:gd name="connsiteY7" fmla="*/ 202 h 2200916"/>
              <a:gd name="connsiteX8" fmla="*/ 2844800 w 3217073"/>
              <a:gd name="connsiteY8" fmla="*/ 63702 h 2200916"/>
              <a:gd name="connsiteX9" fmla="*/ 3136900 w 3217073"/>
              <a:gd name="connsiteY9" fmla="*/ 25602 h 2200916"/>
              <a:gd name="connsiteX10" fmla="*/ 3136900 w 3217073"/>
              <a:gd name="connsiteY10" fmla="*/ 292302 h 2200916"/>
              <a:gd name="connsiteX11" fmla="*/ 3162300 w 3217073"/>
              <a:gd name="connsiteY11" fmla="*/ 901902 h 2200916"/>
              <a:gd name="connsiteX12" fmla="*/ 3098800 w 3217073"/>
              <a:gd name="connsiteY12" fmla="*/ 1562302 h 2200916"/>
              <a:gd name="connsiteX13" fmla="*/ 3200400 w 3217073"/>
              <a:gd name="connsiteY13" fmla="*/ 2032202 h 2200916"/>
              <a:gd name="connsiteX14" fmla="*/ 3162300 w 3217073"/>
              <a:gd name="connsiteY14" fmla="*/ 2159202 h 2200916"/>
              <a:gd name="connsiteX15" fmla="*/ 2692400 w 3217073"/>
              <a:gd name="connsiteY15" fmla="*/ 2133802 h 2200916"/>
              <a:gd name="connsiteX16" fmla="*/ 1981200 w 3217073"/>
              <a:gd name="connsiteY16" fmla="*/ 2197302 h 2200916"/>
              <a:gd name="connsiteX17" fmla="*/ 1333500 w 3217073"/>
              <a:gd name="connsiteY17" fmla="*/ 2121102 h 2200916"/>
              <a:gd name="connsiteX18" fmla="*/ 762000 w 3217073"/>
              <a:gd name="connsiteY18" fmla="*/ 2184602 h 2200916"/>
              <a:gd name="connsiteX19" fmla="*/ 212619 w 3217073"/>
              <a:gd name="connsiteY19" fmla="*/ 2200916 h 2200916"/>
              <a:gd name="connsiteX0" fmla="*/ 25400 w 3217073"/>
              <a:gd name="connsiteY0" fmla="*/ 2057972 h 2201286"/>
              <a:gd name="connsiteX1" fmla="*/ 63500 w 3217073"/>
              <a:gd name="connsiteY1" fmla="*/ 1537272 h 2201286"/>
              <a:gd name="connsiteX2" fmla="*/ 0 w 3217073"/>
              <a:gd name="connsiteY2" fmla="*/ 1054672 h 2201286"/>
              <a:gd name="connsiteX3" fmla="*/ 63500 w 3217073"/>
              <a:gd name="connsiteY3" fmla="*/ 610172 h 2201286"/>
              <a:gd name="connsiteX4" fmla="*/ 38100 w 3217073"/>
              <a:gd name="connsiteY4" fmla="*/ 140272 h 2201286"/>
              <a:gd name="connsiteX5" fmla="*/ 495300 w 3217073"/>
              <a:gd name="connsiteY5" fmla="*/ 51372 h 2201286"/>
              <a:gd name="connsiteX6" fmla="*/ 1168400 w 3217073"/>
              <a:gd name="connsiteY6" fmla="*/ 89472 h 2201286"/>
              <a:gd name="connsiteX7" fmla="*/ 1955800 w 3217073"/>
              <a:gd name="connsiteY7" fmla="*/ 572 h 2201286"/>
              <a:gd name="connsiteX8" fmla="*/ 2844800 w 3217073"/>
              <a:gd name="connsiteY8" fmla="*/ 64072 h 2201286"/>
              <a:gd name="connsiteX9" fmla="*/ 3136900 w 3217073"/>
              <a:gd name="connsiteY9" fmla="*/ 292672 h 2201286"/>
              <a:gd name="connsiteX10" fmla="*/ 3162300 w 3217073"/>
              <a:gd name="connsiteY10" fmla="*/ 902272 h 2201286"/>
              <a:gd name="connsiteX11" fmla="*/ 3098800 w 3217073"/>
              <a:gd name="connsiteY11" fmla="*/ 1562672 h 2201286"/>
              <a:gd name="connsiteX12" fmla="*/ 3200400 w 3217073"/>
              <a:gd name="connsiteY12" fmla="*/ 2032572 h 2201286"/>
              <a:gd name="connsiteX13" fmla="*/ 3162300 w 3217073"/>
              <a:gd name="connsiteY13" fmla="*/ 2159572 h 2201286"/>
              <a:gd name="connsiteX14" fmla="*/ 2692400 w 3217073"/>
              <a:gd name="connsiteY14" fmla="*/ 2134172 h 2201286"/>
              <a:gd name="connsiteX15" fmla="*/ 1981200 w 3217073"/>
              <a:gd name="connsiteY15" fmla="*/ 2197672 h 2201286"/>
              <a:gd name="connsiteX16" fmla="*/ 1333500 w 3217073"/>
              <a:gd name="connsiteY16" fmla="*/ 2121472 h 2201286"/>
              <a:gd name="connsiteX17" fmla="*/ 762000 w 3217073"/>
              <a:gd name="connsiteY17" fmla="*/ 2184972 h 2201286"/>
              <a:gd name="connsiteX18" fmla="*/ 212619 w 3217073"/>
              <a:gd name="connsiteY18" fmla="*/ 2201286 h 2201286"/>
              <a:gd name="connsiteX0" fmla="*/ 25400 w 3181715"/>
              <a:gd name="connsiteY0" fmla="*/ 2057972 h 2201286"/>
              <a:gd name="connsiteX1" fmla="*/ 63500 w 3181715"/>
              <a:gd name="connsiteY1" fmla="*/ 1537272 h 2201286"/>
              <a:gd name="connsiteX2" fmla="*/ 0 w 3181715"/>
              <a:gd name="connsiteY2" fmla="*/ 1054672 h 2201286"/>
              <a:gd name="connsiteX3" fmla="*/ 63500 w 3181715"/>
              <a:gd name="connsiteY3" fmla="*/ 610172 h 2201286"/>
              <a:gd name="connsiteX4" fmla="*/ 38100 w 3181715"/>
              <a:gd name="connsiteY4" fmla="*/ 140272 h 2201286"/>
              <a:gd name="connsiteX5" fmla="*/ 495300 w 3181715"/>
              <a:gd name="connsiteY5" fmla="*/ 51372 h 2201286"/>
              <a:gd name="connsiteX6" fmla="*/ 1168400 w 3181715"/>
              <a:gd name="connsiteY6" fmla="*/ 89472 h 2201286"/>
              <a:gd name="connsiteX7" fmla="*/ 1955800 w 3181715"/>
              <a:gd name="connsiteY7" fmla="*/ 572 h 2201286"/>
              <a:gd name="connsiteX8" fmla="*/ 2844800 w 3181715"/>
              <a:gd name="connsiteY8" fmla="*/ 64072 h 2201286"/>
              <a:gd name="connsiteX9" fmla="*/ 3136900 w 3181715"/>
              <a:gd name="connsiteY9" fmla="*/ 292672 h 2201286"/>
              <a:gd name="connsiteX10" fmla="*/ 3162300 w 3181715"/>
              <a:gd name="connsiteY10" fmla="*/ 902272 h 2201286"/>
              <a:gd name="connsiteX11" fmla="*/ 3098800 w 3181715"/>
              <a:gd name="connsiteY11" fmla="*/ 1562672 h 2201286"/>
              <a:gd name="connsiteX12" fmla="*/ 3162300 w 3181715"/>
              <a:gd name="connsiteY12" fmla="*/ 2159572 h 2201286"/>
              <a:gd name="connsiteX13" fmla="*/ 2692400 w 3181715"/>
              <a:gd name="connsiteY13" fmla="*/ 2134172 h 2201286"/>
              <a:gd name="connsiteX14" fmla="*/ 1981200 w 3181715"/>
              <a:gd name="connsiteY14" fmla="*/ 2197672 h 2201286"/>
              <a:gd name="connsiteX15" fmla="*/ 1333500 w 3181715"/>
              <a:gd name="connsiteY15" fmla="*/ 2121472 h 2201286"/>
              <a:gd name="connsiteX16" fmla="*/ 762000 w 3181715"/>
              <a:gd name="connsiteY16" fmla="*/ 2184972 h 2201286"/>
              <a:gd name="connsiteX17" fmla="*/ 212619 w 3181715"/>
              <a:gd name="connsiteY17" fmla="*/ 2201286 h 2201286"/>
              <a:gd name="connsiteX0" fmla="*/ 25400 w 3171853"/>
              <a:gd name="connsiteY0" fmla="*/ 2057972 h 2201286"/>
              <a:gd name="connsiteX1" fmla="*/ 63500 w 3171853"/>
              <a:gd name="connsiteY1" fmla="*/ 1537272 h 2201286"/>
              <a:gd name="connsiteX2" fmla="*/ 0 w 3171853"/>
              <a:gd name="connsiteY2" fmla="*/ 1054672 h 2201286"/>
              <a:gd name="connsiteX3" fmla="*/ 63500 w 3171853"/>
              <a:gd name="connsiteY3" fmla="*/ 610172 h 2201286"/>
              <a:gd name="connsiteX4" fmla="*/ 38100 w 3171853"/>
              <a:gd name="connsiteY4" fmla="*/ 140272 h 2201286"/>
              <a:gd name="connsiteX5" fmla="*/ 495300 w 3171853"/>
              <a:gd name="connsiteY5" fmla="*/ 51372 h 2201286"/>
              <a:gd name="connsiteX6" fmla="*/ 1168400 w 3171853"/>
              <a:gd name="connsiteY6" fmla="*/ 89472 h 2201286"/>
              <a:gd name="connsiteX7" fmla="*/ 1955800 w 3171853"/>
              <a:gd name="connsiteY7" fmla="*/ 572 h 2201286"/>
              <a:gd name="connsiteX8" fmla="*/ 2844800 w 3171853"/>
              <a:gd name="connsiteY8" fmla="*/ 64072 h 2201286"/>
              <a:gd name="connsiteX9" fmla="*/ 3136900 w 3171853"/>
              <a:gd name="connsiteY9" fmla="*/ 292672 h 2201286"/>
              <a:gd name="connsiteX10" fmla="*/ 3162300 w 3171853"/>
              <a:gd name="connsiteY10" fmla="*/ 902272 h 2201286"/>
              <a:gd name="connsiteX11" fmla="*/ 3098800 w 3171853"/>
              <a:gd name="connsiteY11" fmla="*/ 1562672 h 2201286"/>
              <a:gd name="connsiteX12" fmla="*/ 3061935 w 3171853"/>
              <a:gd name="connsiteY12" fmla="*/ 2094322 h 2201286"/>
              <a:gd name="connsiteX13" fmla="*/ 2692400 w 3171853"/>
              <a:gd name="connsiteY13" fmla="*/ 2134172 h 2201286"/>
              <a:gd name="connsiteX14" fmla="*/ 1981200 w 3171853"/>
              <a:gd name="connsiteY14" fmla="*/ 2197672 h 2201286"/>
              <a:gd name="connsiteX15" fmla="*/ 1333500 w 3171853"/>
              <a:gd name="connsiteY15" fmla="*/ 2121472 h 2201286"/>
              <a:gd name="connsiteX16" fmla="*/ 762000 w 3171853"/>
              <a:gd name="connsiteY16" fmla="*/ 2184972 h 2201286"/>
              <a:gd name="connsiteX17" fmla="*/ 212619 w 3171853"/>
              <a:gd name="connsiteY17" fmla="*/ 2201286 h 2201286"/>
              <a:gd name="connsiteX0" fmla="*/ 25400 w 3171853"/>
              <a:gd name="connsiteY0" fmla="*/ 2057972 h 2201286"/>
              <a:gd name="connsiteX1" fmla="*/ 63500 w 3171853"/>
              <a:gd name="connsiteY1" fmla="*/ 1537272 h 2201286"/>
              <a:gd name="connsiteX2" fmla="*/ 0 w 3171853"/>
              <a:gd name="connsiteY2" fmla="*/ 1054672 h 2201286"/>
              <a:gd name="connsiteX3" fmla="*/ 63500 w 3171853"/>
              <a:gd name="connsiteY3" fmla="*/ 610172 h 2201286"/>
              <a:gd name="connsiteX4" fmla="*/ 46463 w 3171853"/>
              <a:gd name="connsiteY4" fmla="*/ 168236 h 2201286"/>
              <a:gd name="connsiteX5" fmla="*/ 495300 w 3171853"/>
              <a:gd name="connsiteY5" fmla="*/ 51372 h 2201286"/>
              <a:gd name="connsiteX6" fmla="*/ 1168400 w 3171853"/>
              <a:gd name="connsiteY6" fmla="*/ 89472 h 2201286"/>
              <a:gd name="connsiteX7" fmla="*/ 1955800 w 3171853"/>
              <a:gd name="connsiteY7" fmla="*/ 572 h 2201286"/>
              <a:gd name="connsiteX8" fmla="*/ 2844800 w 3171853"/>
              <a:gd name="connsiteY8" fmla="*/ 64072 h 2201286"/>
              <a:gd name="connsiteX9" fmla="*/ 3136900 w 3171853"/>
              <a:gd name="connsiteY9" fmla="*/ 292672 h 2201286"/>
              <a:gd name="connsiteX10" fmla="*/ 3162300 w 3171853"/>
              <a:gd name="connsiteY10" fmla="*/ 902272 h 2201286"/>
              <a:gd name="connsiteX11" fmla="*/ 3098800 w 3171853"/>
              <a:gd name="connsiteY11" fmla="*/ 1562672 h 2201286"/>
              <a:gd name="connsiteX12" fmla="*/ 3061935 w 3171853"/>
              <a:gd name="connsiteY12" fmla="*/ 2094322 h 2201286"/>
              <a:gd name="connsiteX13" fmla="*/ 2692400 w 3171853"/>
              <a:gd name="connsiteY13" fmla="*/ 2134172 h 2201286"/>
              <a:gd name="connsiteX14" fmla="*/ 1981200 w 3171853"/>
              <a:gd name="connsiteY14" fmla="*/ 2197672 h 2201286"/>
              <a:gd name="connsiteX15" fmla="*/ 1333500 w 3171853"/>
              <a:gd name="connsiteY15" fmla="*/ 2121472 h 2201286"/>
              <a:gd name="connsiteX16" fmla="*/ 762000 w 3171853"/>
              <a:gd name="connsiteY16" fmla="*/ 2184972 h 2201286"/>
              <a:gd name="connsiteX17" fmla="*/ 212619 w 3171853"/>
              <a:gd name="connsiteY17" fmla="*/ 2201286 h 2201286"/>
              <a:gd name="connsiteX0" fmla="*/ 25400 w 3171853"/>
              <a:gd name="connsiteY0" fmla="*/ 2057972 h 2197739"/>
              <a:gd name="connsiteX1" fmla="*/ 63500 w 3171853"/>
              <a:gd name="connsiteY1" fmla="*/ 1537272 h 2197739"/>
              <a:gd name="connsiteX2" fmla="*/ 0 w 3171853"/>
              <a:gd name="connsiteY2" fmla="*/ 1054672 h 2197739"/>
              <a:gd name="connsiteX3" fmla="*/ 63500 w 3171853"/>
              <a:gd name="connsiteY3" fmla="*/ 610172 h 2197739"/>
              <a:gd name="connsiteX4" fmla="*/ 46463 w 3171853"/>
              <a:gd name="connsiteY4" fmla="*/ 168236 h 2197739"/>
              <a:gd name="connsiteX5" fmla="*/ 495300 w 3171853"/>
              <a:gd name="connsiteY5" fmla="*/ 51372 h 2197739"/>
              <a:gd name="connsiteX6" fmla="*/ 1168400 w 3171853"/>
              <a:gd name="connsiteY6" fmla="*/ 89472 h 2197739"/>
              <a:gd name="connsiteX7" fmla="*/ 1955800 w 3171853"/>
              <a:gd name="connsiteY7" fmla="*/ 572 h 2197739"/>
              <a:gd name="connsiteX8" fmla="*/ 2844800 w 3171853"/>
              <a:gd name="connsiteY8" fmla="*/ 64072 h 2197739"/>
              <a:gd name="connsiteX9" fmla="*/ 3136900 w 3171853"/>
              <a:gd name="connsiteY9" fmla="*/ 292672 h 2197739"/>
              <a:gd name="connsiteX10" fmla="*/ 3162300 w 3171853"/>
              <a:gd name="connsiteY10" fmla="*/ 902272 h 2197739"/>
              <a:gd name="connsiteX11" fmla="*/ 3098800 w 3171853"/>
              <a:gd name="connsiteY11" fmla="*/ 1562672 h 2197739"/>
              <a:gd name="connsiteX12" fmla="*/ 3061935 w 3171853"/>
              <a:gd name="connsiteY12" fmla="*/ 2094322 h 2197739"/>
              <a:gd name="connsiteX13" fmla="*/ 2692400 w 3171853"/>
              <a:gd name="connsiteY13" fmla="*/ 2134172 h 2197739"/>
              <a:gd name="connsiteX14" fmla="*/ 1981200 w 3171853"/>
              <a:gd name="connsiteY14" fmla="*/ 2197672 h 2197739"/>
              <a:gd name="connsiteX15" fmla="*/ 1333500 w 3171853"/>
              <a:gd name="connsiteY15" fmla="*/ 2121472 h 2197739"/>
              <a:gd name="connsiteX16" fmla="*/ 762000 w 3171853"/>
              <a:gd name="connsiteY16" fmla="*/ 2184972 h 2197739"/>
              <a:gd name="connsiteX17" fmla="*/ 179164 w 3171853"/>
              <a:gd name="connsiteY17" fmla="*/ 2126715 h 219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71853" h="2197739">
                <a:moveTo>
                  <a:pt x="25400" y="2057972"/>
                </a:moveTo>
                <a:cubicBezTo>
                  <a:pt x="10583" y="1958489"/>
                  <a:pt x="67733" y="1704489"/>
                  <a:pt x="63500" y="1537272"/>
                </a:cubicBezTo>
                <a:cubicBezTo>
                  <a:pt x="59267" y="1370055"/>
                  <a:pt x="0" y="1209189"/>
                  <a:pt x="0" y="1054672"/>
                </a:cubicBezTo>
                <a:cubicBezTo>
                  <a:pt x="0" y="900155"/>
                  <a:pt x="57150" y="762572"/>
                  <a:pt x="63500" y="610172"/>
                </a:cubicBezTo>
                <a:cubicBezTo>
                  <a:pt x="69850" y="457772"/>
                  <a:pt x="-25504" y="261369"/>
                  <a:pt x="46463" y="168236"/>
                </a:cubicBezTo>
                <a:cubicBezTo>
                  <a:pt x="118430" y="75103"/>
                  <a:pt x="308311" y="64499"/>
                  <a:pt x="495300" y="51372"/>
                </a:cubicBezTo>
                <a:cubicBezTo>
                  <a:pt x="682290" y="38245"/>
                  <a:pt x="924983" y="97939"/>
                  <a:pt x="1168400" y="89472"/>
                </a:cubicBezTo>
                <a:cubicBezTo>
                  <a:pt x="1411817" y="81005"/>
                  <a:pt x="1676400" y="4805"/>
                  <a:pt x="1955800" y="572"/>
                </a:cubicBezTo>
                <a:cubicBezTo>
                  <a:pt x="2235200" y="-3661"/>
                  <a:pt x="2647950" y="15389"/>
                  <a:pt x="2844800" y="64072"/>
                </a:cubicBezTo>
                <a:cubicBezTo>
                  <a:pt x="3041650" y="112755"/>
                  <a:pt x="3083983" y="152972"/>
                  <a:pt x="3136900" y="292672"/>
                </a:cubicBezTo>
                <a:cubicBezTo>
                  <a:pt x="3189817" y="432372"/>
                  <a:pt x="3168650" y="690605"/>
                  <a:pt x="3162300" y="902272"/>
                </a:cubicBezTo>
                <a:cubicBezTo>
                  <a:pt x="3155950" y="1113939"/>
                  <a:pt x="3115527" y="1363997"/>
                  <a:pt x="3098800" y="1562672"/>
                </a:cubicBezTo>
                <a:cubicBezTo>
                  <a:pt x="3082073" y="1761347"/>
                  <a:pt x="3129668" y="1999072"/>
                  <a:pt x="3061935" y="2094322"/>
                </a:cubicBezTo>
                <a:cubicBezTo>
                  <a:pt x="2994202" y="2189572"/>
                  <a:pt x="2872522" y="2116947"/>
                  <a:pt x="2692400" y="2134172"/>
                </a:cubicBezTo>
                <a:cubicBezTo>
                  <a:pt x="2512278" y="2151397"/>
                  <a:pt x="2207683" y="2199789"/>
                  <a:pt x="1981200" y="2197672"/>
                </a:cubicBezTo>
                <a:cubicBezTo>
                  <a:pt x="1754717" y="2195555"/>
                  <a:pt x="1536700" y="2123589"/>
                  <a:pt x="1333500" y="2121472"/>
                </a:cubicBezTo>
                <a:cubicBezTo>
                  <a:pt x="1130300" y="2119355"/>
                  <a:pt x="954389" y="2184098"/>
                  <a:pt x="762000" y="2184972"/>
                </a:cubicBezTo>
                <a:cubicBezTo>
                  <a:pt x="569611" y="2185846"/>
                  <a:pt x="241712" y="2080768"/>
                  <a:pt x="179164" y="2126715"/>
                </a:cubicBezTo>
              </a:path>
            </a:pathLst>
          </a:custGeom>
          <a:noFill/>
          <a:ln w="38100">
            <a:solidFill>
              <a:srgbClr val="9BBB5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17" name="TextBox 16">
            <a:extLst>
              <a:ext uri="{FF2B5EF4-FFF2-40B4-BE49-F238E27FC236}">
                <a16:creationId xmlns:a16="http://schemas.microsoft.com/office/drawing/2014/main" id="{E9B188A3-BD5D-7543-8B85-A1A5322A69D3}"/>
              </a:ext>
            </a:extLst>
          </p:cNvPr>
          <p:cNvSpPr txBox="1"/>
          <p:nvPr/>
        </p:nvSpPr>
        <p:spPr>
          <a:xfrm>
            <a:off x="4621941" y="2257631"/>
            <a:ext cx="2719760" cy="400110"/>
          </a:xfrm>
          <a:prstGeom prst="rect">
            <a:avLst/>
          </a:prstGeom>
          <a:noFill/>
        </p:spPr>
        <p:txBody>
          <a:bodyPr wrap="square">
            <a:spAutoFit/>
          </a:bodyPr>
          <a:lstStyle/>
          <a:p>
            <a:r>
              <a:rPr lang="en-US" sz="2000" dirty="0" err="1">
                <a:solidFill>
                  <a:srgbClr val="C00000"/>
                </a:solidFill>
                <a:effectLst/>
                <a:latin typeface="Apple Chancery" panose="03020702040506060504" pitchFamily="66" charset="-79"/>
                <a:ea typeface="Calibri" panose="020F0502020204030204" pitchFamily="34" charset="0"/>
                <a:cs typeface="Apple Chancery" panose="03020702040506060504" pitchFamily="66" charset="-79"/>
              </a:rPr>
              <a:t>Hướng</a:t>
            </a:r>
            <a:r>
              <a:rPr lang="en-US" sz="2000" dirty="0">
                <a:solidFill>
                  <a:srgbClr val="C00000"/>
                </a:solidFill>
                <a:effectLst/>
                <a:latin typeface="Apple Chancery" panose="03020702040506060504" pitchFamily="66" charset="-79"/>
                <a:ea typeface="Calibri" panose="020F0502020204030204" pitchFamily="34" charset="0"/>
                <a:cs typeface="Apple Chancery" panose="03020702040506060504" pitchFamily="66" charset="-79"/>
              </a:rPr>
              <a:t> </a:t>
            </a:r>
            <a:r>
              <a:rPr lang="en-US" sz="2000" dirty="0" err="1">
                <a:solidFill>
                  <a:srgbClr val="C00000"/>
                </a:solidFill>
                <a:effectLst/>
                <a:latin typeface="Apple Chancery" panose="03020702040506060504" pitchFamily="66" charset="-79"/>
                <a:ea typeface="Calibri" panose="020F0502020204030204" pitchFamily="34" charset="0"/>
                <a:cs typeface="Apple Chancery" panose="03020702040506060504" pitchFamily="66" charset="-79"/>
              </a:rPr>
              <a:t>dẫn</a:t>
            </a:r>
            <a:r>
              <a:rPr lang="en-US" sz="2000" dirty="0">
                <a:solidFill>
                  <a:srgbClr val="C00000"/>
                </a:solidFill>
                <a:effectLst/>
                <a:latin typeface="Apple Chancery" panose="03020702040506060504" pitchFamily="66" charset="-79"/>
                <a:ea typeface="Calibri" panose="020F0502020204030204" pitchFamily="34" charset="0"/>
                <a:cs typeface="Apple Chancery" panose="03020702040506060504" pitchFamily="66" charset="-79"/>
              </a:rPr>
              <a:t> </a:t>
            </a:r>
            <a:r>
              <a:rPr lang="en-US" sz="2000" dirty="0" err="1">
                <a:solidFill>
                  <a:srgbClr val="C00000"/>
                </a:solidFill>
                <a:effectLst/>
                <a:latin typeface="Apple Chancery" panose="03020702040506060504" pitchFamily="66" charset="-79"/>
                <a:ea typeface="Calibri" panose="020F0502020204030204" pitchFamily="34" charset="0"/>
                <a:cs typeface="Apple Chancery" panose="03020702040506060504" pitchFamily="66" charset="-79"/>
              </a:rPr>
              <a:t>học</a:t>
            </a:r>
            <a:r>
              <a:rPr lang="en-US" sz="2000" dirty="0">
                <a:solidFill>
                  <a:srgbClr val="C00000"/>
                </a:solidFill>
                <a:effectLst/>
                <a:latin typeface="Apple Chancery" panose="03020702040506060504" pitchFamily="66" charset="-79"/>
                <a:ea typeface="Calibri" panose="020F0502020204030204" pitchFamily="34" charset="0"/>
                <a:cs typeface="Apple Chancery" panose="03020702040506060504" pitchFamily="66" charset="-79"/>
              </a:rPr>
              <a:t> </a:t>
            </a:r>
            <a:r>
              <a:rPr lang="en-US" sz="2000" dirty="0" err="1">
                <a:solidFill>
                  <a:srgbClr val="C00000"/>
                </a:solidFill>
                <a:effectLst/>
                <a:latin typeface="Apple Chancery" panose="03020702040506060504" pitchFamily="66" charset="-79"/>
                <a:ea typeface="Calibri" panose="020F0502020204030204" pitchFamily="34" charset="0"/>
                <a:cs typeface="Apple Chancery" panose="03020702040506060504" pitchFamily="66" charset="-79"/>
              </a:rPr>
              <a:t>ở</a:t>
            </a:r>
            <a:r>
              <a:rPr lang="en-US" sz="2000" dirty="0">
                <a:solidFill>
                  <a:srgbClr val="C00000"/>
                </a:solidFill>
                <a:effectLst/>
                <a:latin typeface="Apple Chancery" panose="03020702040506060504" pitchFamily="66" charset="-79"/>
                <a:ea typeface="Calibri" panose="020F0502020204030204" pitchFamily="34" charset="0"/>
                <a:cs typeface="Apple Chancery" panose="03020702040506060504" pitchFamily="66" charset="-79"/>
              </a:rPr>
              <a:t> </a:t>
            </a:r>
            <a:r>
              <a:rPr lang="en-US" sz="2000" dirty="0" err="1">
                <a:solidFill>
                  <a:srgbClr val="C00000"/>
                </a:solidFill>
                <a:effectLst/>
                <a:latin typeface="Apple Chancery" panose="03020702040506060504" pitchFamily="66" charset="-79"/>
                <a:ea typeface="Calibri" panose="020F0502020204030204" pitchFamily="34" charset="0"/>
                <a:cs typeface="Apple Chancery" panose="03020702040506060504" pitchFamily="66" charset="-79"/>
              </a:rPr>
              <a:t>nhà</a:t>
            </a:r>
            <a:endParaRPr lang="en-VN" sz="2000" dirty="0">
              <a:solidFill>
                <a:srgbClr val="C00000"/>
              </a:solidFill>
              <a:latin typeface="Apple Chancery" panose="03020702040506060504" pitchFamily="66" charset="-79"/>
              <a:cs typeface="Apple Chancery" panose="03020702040506060504" pitchFamily="66" charset="-79"/>
            </a:endParaRPr>
          </a:p>
        </p:txBody>
      </p:sp>
      <p:pic>
        <p:nvPicPr>
          <p:cNvPr id="18" name="图片 2">
            <a:extLst>
              <a:ext uri="{FF2B5EF4-FFF2-40B4-BE49-F238E27FC236}">
                <a16:creationId xmlns:a16="http://schemas.microsoft.com/office/drawing/2014/main" id="{B6ECC841-5FCE-A44B-8B45-2A5A06D6BD16}"/>
              </a:ext>
            </a:extLst>
          </p:cNvPr>
          <p:cNvPicPr>
            <a:picLocks noChangeAspect="1"/>
          </p:cNvPicPr>
          <p:nvPr/>
        </p:nvPicPr>
        <p:blipFill>
          <a:blip r:embed="rId5"/>
          <a:stretch>
            <a:fillRect/>
          </a:stretch>
        </p:blipFill>
        <p:spPr>
          <a:xfrm>
            <a:off x="5511318" y="5924190"/>
            <a:ext cx="431857" cy="439518"/>
          </a:xfrm>
          <a:prstGeom prst="rect">
            <a:avLst/>
          </a:prstGeom>
        </p:spPr>
      </p:pic>
      <p:pic>
        <p:nvPicPr>
          <p:cNvPr id="19" name="图片 3">
            <a:extLst>
              <a:ext uri="{FF2B5EF4-FFF2-40B4-BE49-F238E27FC236}">
                <a16:creationId xmlns:a16="http://schemas.microsoft.com/office/drawing/2014/main" id="{501329A0-3F24-D64E-9807-0A8E7AC36B48}"/>
              </a:ext>
            </a:extLst>
          </p:cNvPr>
          <p:cNvPicPr>
            <a:picLocks noChangeAspect="1"/>
          </p:cNvPicPr>
          <p:nvPr/>
        </p:nvPicPr>
        <p:blipFill>
          <a:blip r:embed="rId6"/>
          <a:stretch>
            <a:fillRect/>
          </a:stretch>
        </p:blipFill>
        <p:spPr>
          <a:xfrm>
            <a:off x="4432644" y="5983785"/>
            <a:ext cx="446747" cy="394822"/>
          </a:xfrm>
          <a:prstGeom prst="rect">
            <a:avLst/>
          </a:prstGeom>
        </p:spPr>
      </p:pic>
      <p:pic>
        <p:nvPicPr>
          <p:cNvPr id="21" name="图片 7">
            <a:extLst>
              <a:ext uri="{FF2B5EF4-FFF2-40B4-BE49-F238E27FC236}">
                <a16:creationId xmlns:a16="http://schemas.microsoft.com/office/drawing/2014/main" id="{6D0BE540-0E13-8249-8046-FFA2848131F5}"/>
              </a:ext>
            </a:extLst>
          </p:cNvPr>
          <p:cNvPicPr>
            <a:picLocks noChangeAspect="1"/>
          </p:cNvPicPr>
          <p:nvPr/>
        </p:nvPicPr>
        <p:blipFill>
          <a:blip r:embed="rId5"/>
          <a:stretch>
            <a:fillRect/>
          </a:stretch>
        </p:blipFill>
        <p:spPr>
          <a:xfrm>
            <a:off x="7653773" y="5953988"/>
            <a:ext cx="431857" cy="439518"/>
          </a:xfrm>
          <a:prstGeom prst="rect">
            <a:avLst/>
          </a:prstGeom>
        </p:spPr>
      </p:pic>
      <p:pic>
        <p:nvPicPr>
          <p:cNvPr id="23" name="图片 8">
            <a:extLst>
              <a:ext uri="{FF2B5EF4-FFF2-40B4-BE49-F238E27FC236}">
                <a16:creationId xmlns:a16="http://schemas.microsoft.com/office/drawing/2014/main" id="{2B66A66A-ABE4-AE4A-B8B0-2B4D050C92A4}"/>
              </a:ext>
            </a:extLst>
          </p:cNvPr>
          <p:cNvPicPr>
            <a:picLocks noChangeAspect="1"/>
          </p:cNvPicPr>
          <p:nvPr/>
        </p:nvPicPr>
        <p:blipFill>
          <a:blip r:embed="rId6"/>
          <a:stretch>
            <a:fillRect/>
          </a:stretch>
        </p:blipFill>
        <p:spPr>
          <a:xfrm>
            <a:off x="6575100" y="5968886"/>
            <a:ext cx="446747" cy="394822"/>
          </a:xfrm>
          <a:prstGeom prst="rect">
            <a:avLst/>
          </a:prstGeom>
        </p:spPr>
      </p:pic>
      <p:pic>
        <p:nvPicPr>
          <p:cNvPr id="20" name="图片 18">
            <a:extLst>
              <a:ext uri="{FF2B5EF4-FFF2-40B4-BE49-F238E27FC236}">
                <a16:creationId xmlns:a16="http://schemas.microsoft.com/office/drawing/2014/main" id="{90078C16-7BCB-F790-7A57-3C2EB609F9E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75000" y="248057"/>
            <a:ext cx="936104" cy="879647"/>
          </a:xfrm>
          <a:prstGeom prst="rect">
            <a:avLst/>
          </a:prstGeom>
        </p:spPr>
      </p:pic>
      <p:pic>
        <p:nvPicPr>
          <p:cNvPr id="24" name="图片 21">
            <a:extLst>
              <a:ext uri="{FF2B5EF4-FFF2-40B4-BE49-F238E27FC236}">
                <a16:creationId xmlns:a16="http://schemas.microsoft.com/office/drawing/2014/main" id="{30395010-9422-53F6-AE3F-2B0505E06A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9302664" y="0"/>
            <a:ext cx="3163389" cy="6858000"/>
          </a:xfrm>
          <a:prstGeom prst="rect">
            <a:avLst/>
          </a:prstGeom>
        </p:spPr>
      </p:pic>
      <p:sp>
        <p:nvSpPr>
          <p:cNvPr id="22" name="TextBox 21">
            <a:extLst>
              <a:ext uri="{FF2B5EF4-FFF2-40B4-BE49-F238E27FC236}">
                <a16:creationId xmlns:a16="http://schemas.microsoft.com/office/drawing/2014/main" id="{004987F5-266C-49DA-054C-12F61F0C7488}"/>
              </a:ext>
            </a:extLst>
          </p:cNvPr>
          <p:cNvSpPr txBox="1"/>
          <p:nvPr/>
        </p:nvSpPr>
        <p:spPr>
          <a:xfrm>
            <a:off x="2919155" y="2986318"/>
            <a:ext cx="6352987" cy="1338828"/>
          </a:xfrm>
          <a:prstGeom prst="rect">
            <a:avLst/>
          </a:prstGeom>
          <a:noFill/>
        </p:spPr>
        <p:txBody>
          <a:bodyPr wrap="square">
            <a:spAutoFit/>
          </a:bodyPr>
          <a:lstStyle/>
          <a:p>
            <a:pPr marL="285750" indent="-285750" algn="just">
              <a:lnSpc>
                <a:spcPct val="150000"/>
              </a:lnSpc>
              <a:buFontTx/>
              <a:buChar char="-"/>
              <a:tabLst>
                <a:tab pos="90170" algn="l"/>
                <a:tab pos="180340" algn="l"/>
              </a:tabLst>
            </a:pP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sơ</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duy</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 bài “ Viết văn bản tường trình”</a:t>
            </a:r>
            <a:endPar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lnSpc>
                <a:spcPct val="150000"/>
              </a:lnSpc>
              <a:buFontTx/>
              <a:buChar char="-"/>
              <a:tabLst>
                <a:tab pos="90170" algn="l"/>
                <a:tab pos="180340" algn="l"/>
              </a:tabLst>
            </a:pPr>
            <a:r>
              <a:rPr lang="en-US" dirty="0" err="1">
                <a:solidFill>
                  <a:srgbClr val="000000"/>
                </a:solidFill>
                <a:latin typeface="Times New Roman" panose="02020603050405020304" pitchFamily="18" charset="0"/>
                <a:cs typeface="Times New Roman" panose="02020603050405020304" pitchFamily="18" charset="0"/>
              </a:rPr>
              <a:t>Đọc</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và</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chuẩn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bị</a:t>
            </a:r>
            <a:r>
              <a:rPr lang="en-US" dirty="0">
                <a:solidFill>
                  <a:srgbClr val="000000"/>
                </a:solidFill>
                <a:latin typeface="Times New Roman" panose="02020603050405020304" pitchFamily="18" charset="0"/>
                <a:cs typeface="Times New Roman" panose="02020603050405020304" pitchFamily="18" charset="0"/>
              </a:rPr>
              <a:t> </a:t>
            </a:r>
            <a:r>
              <a:rPr lang="en-US" err="1">
                <a:solidFill>
                  <a:srgbClr val="000000"/>
                </a:solidFill>
                <a:latin typeface="Times New Roman" panose="02020603050405020304" pitchFamily="18" charset="0"/>
                <a:cs typeface="Times New Roman" panose="02020603050405020304" pitchFamily="18" charset="0"/>
              </a:rPr>
              <a:t>phần</a:t>
            </a:r>
            <a:r>
              <a:rPr lang="en-US">
                <a:solidFill>
                  <a:srgbClr val="000000"/>
                </a:solidFill>
                <a:latin typeface="Times New Roman" panose="02020603050405020304" pitchFamily="18" charset="0"/>
                <a:cs typeface="Times New Roman" panose="02020603050405020304" pitchFamily="18" charset="0"/>
              </a:rPr>
              <a:t> </a:t>
            </a:r>
            <a:r>
              <a:rPr lang="en-US" smtClean="0">
                <a:solidFill>
                  <a:srgbClr val="000000"/>
                </a:solidFill>
                <a:latin typeface="Times New Roman" panose="02020603050405020304" pitchFamily="18" charset="0"/>
                <a:cs typeface="Times New Roman" panose="02020603050405020304" pitchFamily="18" charset="0"/>
              </a:rPr>
              <a:t>Ôn tập.</a:t>
            </a:r>
            <a:endParaRPr lang="en-VN" dirty="0">
              <a:latin typeface="Times New Roman" panose="02020603050405020304" pitchFamily="18" charset="0"/>
              <a:cs typeface="Times New Roman" panose="02020603050405020304" pitchFamily="18" charset="0"/>
            </a:endParaRPr>
          </a:p>
        </p:txBody>
      </p:sp>
      <p:sp>
        <p:nvSpPr>
          <p:cNvPr id="2" name="Rectangle 1"/>
          <p:cNvSpPr/>
          <p:nvPr/>
        </p:nvSpPr>
        <p:spPr>
          <a:xfrm>
            <a:off x="5760010" y="3244334"/>
            <a:ext cx="671979" cy="369332"/>
          </a:xfrm>
          <a:prstGeom prst="rect">
            <a:avLst/>
          </a:prstGeom>
        </p:spPr>
        <p:txBody>
          <a:bodyPr wrap="none">
            <a:spAutoFit/>
          </a:bodyPr>
          <a:lstStyle/>
          <a:p>
            <a:r>
              <a:rPr lang="vi-VN" altLang="zh-CN">
                <a:ln w="38100">
                  <a:gradFill>
                    <a:gsLst>
                      <a:gs pos="0">
                        <a:srgbClr val="66A117"/>
                      </a:gs>
                      <a:gs pos="100000">
                        <a:srgbClr val="3E830E"/>
                      </a:gs>
                    </a:gsLst>
                    <a:lin ang="5400000" scaled="1"/>
                  </a:gradFill>
                </a:ln>
                <a:gradFill flip="none" rotWithShape="1">
                  <a:gsLst>
                    <a:gs pos="15000">
                      <a:srgbClr val="FDD35C"/>
                    </a:gs>
                    <a:gs pos="70000">
                      <a:srgbClr val="FFFBDB">
                        <a:shade val="100000"/>
                        <a:satMod val="115000"/>
                      </a:srgbClr>
                    </a:gs>
                  </a:gsLst>
                  <a:lin ang="16200000" scaled="1"/>
                  <a:tileRect/>
                </a:gradFill>
                <a:effectLst>
                  <a:outerShdw blurRad="50800" dist="38100" dir="2700000" algn="tl" rotWithShape="0">
                    <a:schemeClr val="accent6">
                      <a:lumMod val="50000"/>
                      <a:alpha val="40000"/>
                    </a:schemeClr>
                  </a:outerShdw>
                </a:effectLst>
                <a:latin typeface="Times New Roman" panose="02020603050405020304" pitchFamily="18" charset="0"/>
                <a:cs typeface="Times New Roman" panose="02020603050405020304" pitchFamily="18" charset="0"/>
                <a:sym typeface="+mn-lt"/>
              </a:rPr>
              <a:t>Chúc</a:t>
            </a:r>
            <a:endParaRPr lang="en-US"/>
          </a:p>
        </p:txBody>
      </p:sp>
      <p:sp>
        <p:nvSpPr>
          <p:cNvPr id="3" name="Rectangle 2"/>
          <p:cNvSpPr/>
          <p:nvPr/>
        </p:nvSpPr>
        <p:spPr>
          <a:xfrm>
            <a:off x="5760010" y="3244334"/>
            <a:ext cx="671979" cy="369332"/>
          </a:xfrm>
          <a:prstGeom prst="rect">
            <a:avLst/>
          </a:prstGeom>
        </p:spPr>
        <p:txBody>
          <a:bodyPr wrap="none">
            <a:spAutoFit/>
          </a:bodyPr>
          <a:lstStyle/>
          <a:p>
            <a:r>
              <a:rPr lang="vi-VN" altLang="zh-CN">
                <a:ln w="38100">
                  <a:gradFill>
                    <a:gsLst>
                      <a:gs pos="0">
                        <a:srgbClr val="66A117"/>
                      </a:gs>
                      <a:gs pos="100000">
                        <a:srgbClr val="3E830E"/>
                      </a:gs>
                    </a:gsLst>
                    <a:lin ang="5400000" scaled="1"/>
                  </a:gradFill>
                </a:ln>
                <a:gradFill flip="none" rotWithShape="1">
                  <a:gsLst>
                    <a:gs pos="15000">
                      <a:srgbClr val="FDD35C"/>
                    </a:gs>
                    <a:gs pos="70000">
                      <a:srgbClr val="FFFBDB">
                        <a:shade val="100000"/>
                        <a:satMod val="115000"/>
                      </a:srgbClr>
                    </a:gs>
                  </a:gsLst>
                  <a:lin ang="16200000" scaled="1"/>
                  <a:tileRect/>
                </a:gradFill>
                <a:effectLst>
                  <a:outerShdw blurRad="50800" dist="38100" dir="2700000" algn="tl" rotWithShape="0">
                    <a:schemeClr val="accent6">
                      <a:lumMod val="50000"/>
                      <a:alpha val="40000"/>
                    </a:schemeClr>
                  </a:outerShdw>
                </a:effectLst>
                <a:latin typeface="Times New Roman" panose="02020603050405020304" pitchFamily="18" charset="0"/>
                <a:cs typeface="Times New Roman" panose="02020603050405020304" pitchFamily="18" charset="0"/>
                <a:sym typeface="+mn-lt"/>
              </a:rPr>
              <a:t>Chúc</a:t>
            </a:r>
            <a:endParaRPr lang="en-US"/>
          </a:p>
        </p:txBody>
      </p:sp>
    </p:spTree>
    <p:extLst>
      <p:ext uri="{BB962C8B-B14F-4D97-AF65-F5344CB8AC3E}">
        <p14:creationId xmlns:p14="http://schemas.microsoft.com/office/powerpoint/2010/main" val="1627153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id="{F3C743DF-61C5-43B2-B42D-06FC568FCDDC}"/>
              </a:ext>
            </a:extLst>
          </p:cNvPr>
          <p:cNvSpPr txBox="1"/>
          <p:nvPr/>
        </p:nvSpPr>
        <p:spPr>
          <a:xfrm>
            <a:off x="1280324" y="1456000"/>
            <a:ext cx="9402753" cy="3662509"/>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vi-VN" altLang="zh-CN" dirty="0">
                <a:ln w="38100">
                  <a:gradFill>
                    <a:gsLst>
                      <a:gs pos="0">
                        <a:srgbClr val="66A117"/>
                      </a:gs>
                      <a:gs pos="100000">
                        <a:srgbClr val="3E830E"/>
                      </a:gs>
                    </a:gsLst>
                    <a:lin ang="5400000" scaled="1"/>
                  </a:gradFill>
                </a:ln>
                <a:gradFill flip="none" rotWithShape="1">
                  <a:gsLst>
                    <a:gs pos="15000">
                      <a:srgbClr val="FDD35C"/>
                    </a:gs>
                    <a:gs pos="70000">
                      <a:srgbClr val="FFFBDB">
                        <a:shade val="100000"/>
                        <a:satMod val="115000"/>
                      </a:srgbClr>
                    </a:gs>
                  </a:gsLst>
                  <a:lin ang="16200000" scaled="1"/>
                  <a:tileRect/>
                </a:gradFill>
                <a:effectLst>
                  <a:outerShdw blurRad="50800" dist="38100" dir="2700000" algn="tl" rotWithShape="0">
                    <a:schemeClr val="accent6">
                      <a:lumMod val="50000"/>
                      <a:alpha val="40000"/>
                    </a:schemeClr>
                  </a:outerShdw>
                </a:effectLst>
                <a:latin typeface="Times New Roman" panose="02020603050405020304" pitchFamily="18" charset="0"/>
                <a:ea typeface="+mn-ea"/>
                <a:cs typeface="Times New Roman" panose="02020603050405020304" pitchFamily="18" charset="0"/>
                <a:sym typeface="+mn-lt"/>
              </a:rPr>
              <a:t>Chúc các em học tốt!</a:t>
            </a:r>
            <a:endParaRPr lang="zh-CN" altLang="en-US" dirty="0">
              <a:ln w="38100">
                <a:gradFill>
                  <a:gsLst>
                    <a:gs pos="0">
                      <a:srgbClr val="66A117"/>
                    </a:gs>
                    <a:gs pos="100000">
                      <a:srgbClr val="3E830E"/>
                    </a:gs>
                  </a:gsLst>
                  <a:lin ang="5400000" scaled="1"/>
                </a:gradFill>
              </a:ln>
              <a:gradFill flip="none" rotWithShape="1">
                <a:gsLst>
                  <a:gs pos="15000">
                    <a:srgbClr val="FDD35C"/>
                  </a:gs>
                  <a:gs pos="70000">
                    <a:srgbClr val="FFFBDB">
                      <a:shade val="100000"/>
                      <a:satMod val="115000"/>
                    </a:srgbClr>
                  </a:gs>
                </a:gsLst>
                <a:lin ang="16200000" scaled="1"/>
                <a:tileRect/>
              </a:gradFill>
              <a:effectLst>
                <a:outerShdw blurRad="50800" dist="38100" dir="2700000" algn="tl" rotWithShape="0">
                  <a:schemeClr val="accent6">
                    <a:lumMod val="50000"/>
                    <a:alpha val="40000"/>
                  </a:schemeClr>
                </a:outerShdw>
              </a:effectLst>
              <a:latin typeface="Times New Roman" panose="02020603050405020304" pitchFamily="18" charset="0"/>
              <a:ea typeface="+mn-ea"/>
              <a:cs typeface="Times New Roman" panose="02020603050405020304" pitchFamily="18" charset="0"/>
              <a:sym typeface="+mn-lt"/>
            </a:endParaRPr>
          </a:p>
        </p:txBody>
      </p:sp>
    </p:spTree>
    <p:extLst>
      <p:ext uri="{BB962C8B-B14F-4D97-AF65-F5344CB8AC3E}">
        <p14:creationId xmlns:p14="http://schemas.microsoft.com/office/powerpoint/2010/main" val="38465080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68AFFE7B-7389-447A-A90E-08CB02B9D1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0" y="0"/>
            <a:ext cx="1950720" cy="1770695"/>
          </a:xfrm>
          <a:prstGeom prst="rect">
            <a:avLst/>
          </a:prstGeom>
        </p:spPr>
      </p:pic>
      <p:pic>
        <p:nvPicPr>
          <p:cNvPr id="17" name="图片 16">
            <a:extLst>
              <a:ext uri="{FF2B5EF4-FFF2-40B4-BE49-F238E27FC236}">
                <a16:creationId xmlns:a16="http://schemas.microsoft.com/office/drawing/2014/main" id="{789CA887-C328-4EF8-BD37-F5F28B4E8A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9987915" y="0"/>
            <a:ext cx="2204085" cy="1661218"/>
          </a:xfrm>
          <a:prstGeom prst="rect">
            <a:avLst/>
          </a:prstGeom>
        </p:spPr>
      </p:pic>
      <p:sp>
        <p:nvSpPr>
          <p:cNvPr id="4" name="Hộp Văn bản 6">
            <a:extLst>
              <a:ext uri="{FF2B5EF4-FFF2-40B4-BE49-F238E27FC236}">
                <a16:creationId xmlns:a16="http://schemas.microsoft.com/office/drawing/2014/main" id="{69858FD6-F5DD-5E52-C034-F176EBC2A315}"/>
              </a:ext>
            </a:extLst>
          </p:cNvPr>
          <p:cNvSpPr txBox="1"/>
          <p:nvPr/>
        </p:nvSpPr>
        <p:spPr>
          <a:xfrm>
            <a:off x="849225" y="1716330"/>
            <a:ext cx="7826002" cy="5266057"/>
          </a:xfrm>
          <a:prstGeom prst="rect">
            <a:avLst/>
          </a:prstGeom>
          <a:noFill/>
        </p:spPr>
        <p:txBody>
          <a:bodyPr wrap="square">
            <a:spAutoFit/>
          </a:bodyPr>
          <a:lstStyle/>
          <a:p>
            <a:pPr algn="ctr">
              <a:lnSpc>
                <a:spcPct val="115000"/>
              </a:lnSpc>
              <a:spcBef>
                <a:spcPts val="600"/>
              </a:spcBef>
            </a:pPr>
            <a:r>
              <a:rPr lang="en-US" sz="9600" b="1" smtClean="0">
                <a:ln w="9525">
                  <a:solidFill>
                    <a:schemeClr val="bg1"/>
                  </a:solidFill>
                  <a:prstDash val="solid"/>
                </a:ln>
                <a:solidFill>
                  <a:srgbClr val="009C0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Viết văn bản tường trình</a:t>
            </a:r>
            <a:endParaRPr lang="en-US" sz="9600" b="1" dirty="0">
              <a:ln w="9525">
                <a:solidFill>
                  <a:schemeClr val="bg1"/>
                </a:solidFill>
                <a:prstDash val="solid"/>
              </a:ln>
              <a:solidFill>
                <a:srgbClr val="009C0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endParaRPr>
          </a:p>
          <a:p>
            <a:pPr marL="0" marR="0" indent="0" algn="ctr">
              <a:lnSpc>
                <a:spcPct val="115000"/>
              </a:lnSpc>
              <a:spcBef>
                <a:spcPts val="600"/>
              </a:spcBef>
              <a:spcAft>
                <a:spcPts val="0"/>
              </a:spcAft>
            </a:pPr>
            <a:endParaRPr lang="en-US" sz="9600" b="1" dirty="0">
              <a:solidFill>
                <a:srgbClr val="006600"/>
              </a:solidFill>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8" name="图片 6">
            <a:extLst>
              <a:ext uri="{FF2B5EF4-FFF2-40B4-BE49-F238E27FC236}">
                <a16:creationId xmlns:a16="http://schemas.microsoft.com/office/drawing/2014/main" id="{C4D9705F-339C-73EA-2AED-9D1D479C219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033128" y="2066167"/>
            <a:ext cx="5251056" cy="5327527"/>
          </a:xfrm>
          <a:prstGeom prst="rect">
            <a:avLst/>
          </a:prstGeom>
        </p:spPr>
      </p:pic>
    </p:spTree>
    <p:extLst>
      <p:ext uri="{BB962C8B-B14F-4D97-AF65-F5344CB8AC3E}">
        <p14:creationId xmlns:p14="http://schemas.microsoft.com/office/powerpoint/2010/main" val="115937370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2" presetClass="entr" presetSubtype="2" decel="10000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2000" fill="hold"/>
                                        <p:tgtEl>
                                          <p:spTgt spid="8"/>
                                        </p:tgtEl>
                                        <p:attrNameLst>
                                          <p:attrName>ppt_x</p:attrName>
                                        </p:attrNameLst>
                                      </p:cBhvr>
                                      <p:tavLst>
                                        <p:tav tm="0">
                                          <p:val>
                                            <p:strVal val="1+#ppt_w/2"/>
                                          </p:val>
                                        </p:tav>
                                        <p:tav tm="100000">
                                          <p:val>
                                            <p:strVal val="#ppt_x"/>
                                          </p:val>
                                        </p:tav>
                                      </p:tavLst>
                                    </p:anim>
                                    <p:anim calcmode="lin" valueType="num">
                                      <p:cBhvr additive="base">
                                        <p:cTn id="11"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974482"/>
            <a:ext cx="6718570" cy="4909036"/>
          </a:xfrm>
          <a:prstGeom prst="rect">
            <a:avLst/>
          </a:prstGeom>
        </p:spPr>
        <p:txBody>
          <a:bodyPr wrap="square">
            <a:spAutoFit/>
          </a:bodyPr>
          <a:lstStyle/>
          <a:p>
            <a:pPr algn="just">
              <a:lnSpc>
                <a:spcPct val="150000"/>
              </a:lnSpc>
            </a:pPr>
            <a:r>
              <a:rPr lang="pt-BR" b="1">
                <a:solidFill>
                  <a:srgbClr val="000000"/>
                </a:solidFill>
                <a:latin typeface="Times New Roman" panose="02020603050405020304" pitchFamily="18" charset="0"/>
                <a:ea typeface="Times New Roman" panose="02020603050405020304" pitchFamily="18" charset="0"/>
              </a:rPr>
              <a:t>I. </a:t>
            </a:r>
            <a:r>
              <a:rPr lang="pt-BR" b="1" u="sng">
                <a:solidFill>
                  <a:srgbClr val="000000"/>
                </a:solidFill>
                <a:latin typeface="Times New Roman" panose="02020603050405020304" pitchFamily="18" charset="0"/>
                <a:ea typeface="Times New Roman" panose="02020603050405020304" pitchFamily="18" charset="0"/>
              </a:rPr>
              <a:t>Tìm hiểu văn</a:t>
            </a:r>
            <a:r>
              <a:rPr lang="vi-VN" b="1" u="sng">
                <a:solidFill>
                  <a:srgbClr val="000000"/>
                </a:solidFill>
                <a:latin typeface="Times New Roman" panose="02020603050405020304" pitchFamily="18" charset="0"/>
                <a:ea typeface="Times New Roman" panose="02020603050405020304" pitchFamily="18" charset="0"/>
              </a:rPr>
              <a:t> bản tường trình:</a:t>
            </a:r>
            <a:endParaRPr lang="en-US">
              <a:latin typeface="Times New Roman" panose="02020603050405020304" pitchFamily="18" charset="0"/>
              <a:ea typeface="Times New Roman" panose="02020603050405020304" pitchFamily="18" charset="0"/>
            </a:endParaRPr>
          </a:p>
          <a:p>
            <a:pPr algn="just">
              <a:lnSpc>
                <a:spcPct val="150000"/>
              </a:lnSpc>
            </a:pPr>
            <a:r>
              <a:rPr lang="en-US" b="1" i="1">
                <a:solidFill>
                  <a:srgbClr val="000000"/>
                </a:solidFill>
                <a:latin typeface="Times New Roman" panose="02020603050405020304" pitchFamily="18" charset="0"/>
                <a:ea typeface="Times New Roman" panose="02020603050405020304" pitchFamily="18" charset="0"/>
              </a:rPr>
              <a:t>1. Khái</a:t>
            </a:r>
            <a:r>
              <a:rPr lang="vi-VN" b="1" i="1">
                <a:solidFill>
                  <a:srgbClr val="000000"/>
                </a:solidFill>
                <a:latin typeface="Times New Roman" panose="02020603050405020304" pitchFamily="18" charset="0"/>
                <a:ea typeface="Times New Roman" panose="02020603050405020304" pitchFamily="18" charset="0"/>
              </a:rPr>
              <a:t> niệm</a:t>
            </a:r>
            <a:endParaRPr lang="en-US">
              <a:latin typeface="Times New Roman" panose="02020603050405020304" pitchFamily="18" charset="0"/>
              <a:ea typeface="Times New Roman" panose="02020603050405020304" pitchFamily="18" charset="0"/>
            </a:endParaRPr>
          </a:p>
          <a:p>
            <a:pPr algn="just">
              <a:lnSpc>
                <a:spcPct val="150000"/>
              </a:lnSpc>
            </a:pPr>
            <a:r>
              <a:rPr lang="vi-VN">
                <a:solidFill>
                  <a:srgbClr val="000000"/>
                </a:solidFill>
                <a:latin typeface="Times New Roman" panose="02020603050405020304" pitchFamily="18" charset="0"/>
                <a:ea typeface="Times New Roman" panose="02020603050405020304" pitchFamily="18" charset="0"/>
              </a:rPr>
              <a:t>-Tường trình là kiểu văn bản thông tin, trình bày tường tận, rõ ràng, đầy đủ về diễn biến của một sự việc “đã gây ra hậu quả và có liên quan đến người viết”, trong đó nêu rõ mức độ thiệt hại( nếu có) và xác định trách nhiệm của người viết đối với sự việc.</a:t>
            </a:r>
            <a:endParaRPr lang="en-US">
              <a:latin typeface="Times New Roman" panose="02020603050405020304" pitchFamily="18" charset="0"/>
              <a:ea typeface="Times New Roman" panose="02020603050405020304" pitchFamily="18" charset="0"/>
            </a:endParaRPr>
          </a:p>
          <a:p>
            <a:pPr algn="just">
              <a:lnSpc>
                <a:spcPct val="150000"/>
              </a:lnSpc>
            </a:pPr>
            <a:r>
              <a:rPr lang="vi-VN" b="1">
                <a:solidFill>
                  <a:srgbClr val="000000"/>
                </a:solidFill>
                <a:latin typeface="Times New Roman" panose="02020603050405020304" pitchFamily="18" charset="0"/>
                <a:ea typeface="Times New Roman" panose="02020603050405020304" pitchFamily="18" charset="0"/>
              </a:rPr>
              <a:t>2/ Yêu cầu đối với kiểu văn bản</a:t>
            </a:r>
            <a:endParaRPr lang="en-US">
              <a:latin typeface="Times New Roman" panose="02020603050405020304" pitchFamily="18" charset="0"/>
              <a:ea typeface="Times New Roman" panose="02020603050405020304" pitchFamily="18" charset="0"/>
            </a:endParaRPr>
          </a:p>
          <a:p>
            <a:pPr marL="342900" marR="0" lvl="0" indent="-342900" algn="just">
              <a:lnSpc>
                <a:spcPct val="150000"/>
              </a:lnSpc>
              <a:spcBef>
                <a:spcPts val="600"/>
              </a:spcBef>
              <a:spcAft>
                <a:spcPts val="0"/>
              </a:spcAft>
              <a:buFont typeface="+mj-lt"/>
              <a:buAutoNum type="alphaLcPeriod"/>
              <a:tabLst>
                <a:tab pos="207010" algn="l"/>
              </a:tabLst>
            </a:pPr>
            <a:r>
              <a:rPr lang="vi-VN" sz="2000">
                <a:solidFill>
                  <a:srgbClr val="000000"/>
                </a:solidFill>
                <a:latin typeface="Times New Roman" panose="02020603050405020304" pitchFamily="18" charset="0"/>
                <a:ea typeface="Calibri" panose="020F0502020204030204" pitchFamily="34" charset="0"/>
              </a:rPr>
              <a:t>Về hình thức, bố cục cẩn có:</a:t>
            </a:r>
            <a:endParaRPr lang="en-US" sz="2000">
              <a:solidFill>
                <a:srgbClr val="000000"/>
              </a:solidFill>
              <a:latin typeface="Times New Roman" panose="02020603050405020304" pitchFamily="18" charset="0"/>
              <a:ea typeface="Calibri" panose="020F0502020204030204" pitchFamily="34" charset="0"/>
            </a:endParaRPr>
          </a:p>
          <a:p>
            <a:pPr marL="457200" marR="0" algn="just">
              <a:lnSpc>
                <a:spcPct val="150000"/>
              </a:lnSpc>
              <a:spcBef>
                <a:spcPts val="0"/>
              </a:spcBef>
              <a:spcAft>
                <a:spcPts val="600"/>
              </a:spcAft>
              <a:tabLst>
                <a:tab pos="207010" algn="l"/>
              </a:tabLst>
            </a:pPr>
            <a:r>
              <a:rPr lang="vi-VN" sz="2000">
                <a:solidFill>
                  <a:srgbClr val="000000"/>
                </a:solidFill>
                <a:latin typeface="Times New Roman" panose="02020603050405020304" pitchFamily="18" charset="0"/>
                <a:ea typeface="Calibri" panose="020F0502020204030204" pitchFamily="34" charset="0"/>
              </a:rPr>
              <a:t>Phần mở đầu:</a:t>
            </a:r>
            <a:endParaRPr lang="en-US" sz="2000">
              <a:solidFill>
                <a:srgbClr val="000000"/>
              </a:solidFill>
              <a:latin typeface="Times New Roman" panose="02020603050405020304" pitchFamily="18" charset="0"/>
              <a:ea typeface="Calibri" panose="020F0502020204030204" pitchFamily="34" charset="0"/>
            </a:endParaRPr>
          </a:p>
          <a:p>
            <a:pPr algn="just">
              <a:lnSpc>
                <a:spcPct val="150000"/>
              </a:lnSpc>
              <a:tabLst>
                <a:tab pos="172720" algn="l"/>
              </a:tabLst>
            </a:pPr>
            <a:r>
              <a:rPr lang="en-US">
                <a:latin typeface="Times New Roman" panose="02020603050405020304" pitchFamily="18" charset="0"/>
                <a:ea typeface="Times New Roman" panose="02020603050405020304" pitchFamily="18" charset="0"/>
              </a:rPr>
              <a:t>+ </a:t>
            </a:r>
            <a:r>
              <a:rPr lang="vi-VN">
                <a:latin typeface="Times New Roman" panose="02020603050405020304" pitchFamily="18" charset="0"/>
                <a:ea typeface="Times New Roman" panose="02020603050405020304" pitchFamily="18" charset="0"/>
              </a:rPr>
              <a:t>Quốc hiệu và tiêu ngữ.</a:t>
            </a:r>
            <a:endParaRPr lang="en-US">
              <a:latin typeface="Times New Roman" panose="02020603050405020304" pitchFamily="18" charset="0"/>
              <a:ea typeface="Times New Roman" panose="02020603050405020304" pitchFamily="18" charset="0"/>
            </a:endParaRPr>
          </a:p>
          <a:p>
            <a:pPr algn="just">
              <a:lnSpc>
                <a:spcPct val="150000"/>
              </a:lnSpc>
              <a:tabLst>
                <a:tab pos="172720" algn="l"/>
              </a:tabLst>
            </a:pPr>
            <a:r>
              <a:rPr lang="en-US">
                <a:latin typeface="Times New Roman" panose="02020603050405020304" pitchFamily="18" charset="0"/>
                <a:ea typeface="Times New Roman" panose="02020603050405020304" pitchFamily="18" charset="0"/>
              </a:rPr>
              <a:t>+</a:t>
            </a:r>
            <a:r>
              <a:rPr lang="vi-VN">
                <a:latin typeface="Times New Roman" panose="02020603050405020304" pitchFamily="18" charset="0"/>
                <a:ea typeface="Times New Roman" panose="02020603050405020304" pitchFamily="18" charset="0"/>
              </a:rPr>
              <a:t> Địa điểm, thời gian viết.</a:t>
            </a:r>
            <a:endParaRPr lang="en-US">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89604858"/>
      </p:ext>
    </p:extLst>
  </p:cSld>
  <p:clrMapOvr>
    <a:masterClrMapping/>
  </p:clrMapOvr>
  <mc:AlternateContent xmlns:mc="http://schemas.openxmlformats.org/markup-compatibility/2006" xmlns:p14="http://schemas.microsoft.com/office/powerpoint/2010/main">
    <mc:Choice Requires="p14">
      <p:transition p14:dur="10" advClick="0" advTm="0">
        <p14:reveal/>
      </p:transition>
    </mc:Choice>
    <mc:Fallback xmlns="">
      <p:transition advClick="0"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928590"/>
            <a:ext cx="6096000" cy="3000821"/>
          </a:xfrm>
          <a:prstGeom prst="rect">
            <a:avLst/>
          </a:prstGeom>
        </p:spPr>
        <p:txBody>
          <a:bodyPr>
            <a:spAutoFit/>
          </a:bodyPr>
          <a:lstStyle/>
          <a:p>
            <a:pPr algn="just">
              <a:lnSpc>
                <a:spcPct val="150000"/>
              </a:lnSpc>
              <a:tabLst>
                <a:tab pos="172720" algn="l"/>
              </a:tabLst>
            </a:pPr>
            <a:r>
              <a:rPr lang="en-US">
                <a:latin typeface="Times New Roman" panose="02020603050405020304" pitchFamily="18" charset="0"/>
                <a:ea typeface="Times New Roman" panose="02020603050405020304" pitchFamily="18" charset="0"/>
              </a:rPr>
              <a:t>+ </a:t>
            </a:r>
            <a:r>
              <a:rPr lang="vi-VN">
                <a:latin typeface="Times New Roman" panose="02020603050405020304" pitchFamily="18" charset="0"/>
                <a:ea typeface="Times New Roman" panose="02020603050405020304" pitchFamily="18" charset="0"/>
              </a:rPr>
              <a:t>Tên văn bàn và tóm tắt sự việc tường trình</a:t>
            </a:r>
            <a:endParaRPr lang="en-US">
              <a:latin typeface="Times New Roman" panose="02020603050405020304" pitchFamily="18" charset="0"/>
              <a:ea typeface="Times New Roman" panose="02020603050405020304" pitchFamily="18" charset="0"/>
            </a:endParaRPr>
          </a:p>
          <a:p>
            <a:pPr algn="just">
              <a:lnSpc>
                <a:spcPct val="150000"/>
              </a:lnSpc>
              <a:tabLst>
                <a:tab pos="172720" algn="l"/>
              </a:tabLst>
            </a:pPr>
            <a:r>
              <a:rPr lang="vi-VN">
                <a:latin typeface="Times New Roman" panose="02020603050405020304" pitchFamily="18" charset="0"/>
                <a:ea typeface="Times New Roman" panose="02020603050405020304" pitchFamily="18" charset="0"/>
              </a:rPr>
              <a:t>+ Người (cơ quan) nhận bản tường trình</a:t>
            </a:r>
            <a:endParaRPr lang="en-US">
              <a:latin typeface="Times New Roman" panose="02020603050405020304" pitchFamily="18" charset="0"/>
              <a:ea typeface="Times New Roman" panose="02020603050405020304" pitchFamily="18" charset="0"/>
            </a:endParaRPr>
          </a:p>
          <a:p>
            <a:pPr algn="just">
              <a:lnSpc>
                <a:spcPct val="150000"/>
              </a:lnSpc>
              <a:tabLst>
                <a:tab pos="96520" algn="l"/>
              </a:tabLst>
            </a:pPr>
            <a:r>
              <a:rPr lang="en-US">
                <a:latin typeface="Times New Roman" panose="02020603050405020304" pitchFamily="18" charset="0"/>
                <a:ea typeface="Times New Roman" panose="02020603050405020304" pitchFamily="18" charset="0"/>
              </a:rPr>
              <a:t>+ Thông</a:t>
            </a:r>
            <a:r>
              <a:rPr lang="vi-VN">
                <a:latin typeface="Times New Roman" panose="02020603050405020304" pitchFamily="18" charset="0"/>
                <a:ea typeface="Times New Roman" panose="02020603050405020304" pitchFamily="18" charset="0"/>
              </a:rPr>
              <a:t> tin người viết tường trình</a:t>
            </a:r>
            <a:endParaRPr lang="en-US">
              <a:latin typeface="Times New Roman" panose="02020603050405020304" pitchFamily="18" charset="0"/>
              <a:ea typeface="Times New Roman" panose="02020603050405020304" pitchFamily="18" charset="0"/>
            </a:endParaRPr>
          </a:p>
          <a:p>
            <a:pPr algn="just">
              <a:lnSpc>
                <a:spcPct val="150000"/>
              </a:lnSpc>
              <a:tabLst>
                <a:tab pos="96520" algn="l"/>
              </a:tabLst>
            </a:pPr>
            <a:r>
              <a:rPr lang="vi-VN">
                <a:latin typeface="Times New Roman" panose="02020603050405020304" pitchFamily="18" charset="0"/>
                <a:ea typeface="Times New Roman" panose="02020603050405020304" pitchFamily="18" charset="0"/>
              </a:rPr>
              <a:t>Nội dung tường trình:</a:t>
            </a:r>
            <a:endParaRPr lang="en-US">
              <a:latin typeface="Times New Roman" panose="02020603050405020304" pitchFamily="18" charset="0"/>
              <a:ea typeface="Times New Roman" panose="02020603050405020304" pitchFamily="18" charset="0"/>
            </a:endParaRPr>
          </a:p>
          <a:p>
            <a:pPr algn="just">
              <a:lnSpc>
                <a:spcPct val="150000"/>
              </a:lnSpc>
              <a:tabLst>
                <a:tab pos="102235" algn="l"/>
              </a:tabLst>
            </a:pPr>
            <a:r>
              <a:rPr lang="en-US">
                <a:latin typeface="Times New Roman" panose="02020603050405020304" pitchFamily="18" charset="0"/>
                <a:ea typeface="Times New Roman" panose="02020603050405020304" pitchFamily="18" charset="0"/>
              </a:rPr>
              <a:t>+ </a:t>
            </a:r>
            <a:r>
              <a:rPr lang="vi-VN">
                <a:latin typeface="Times New Roman" panose="02020603050405020304" pitchFamily="18" charset="0"/>
                <a:ea typeface="Times New Roman" panose="02020603050405020304" pitchFamily="18" charset="0"/>
              </a:rPr>
              <a:t>Diễn biến sự  việc: Nguyên nhân- hậu quả- trách nhiệm.</a:t>
            </a:r>
            <a:endParaRPr lang="en-US">
              <a:latin typeface="Times New Roman" panose="02020603050405020304" pitchFamily="18" charset="0"/>
              <a:ea typeface="Times New Roman" panose="02020603050405020304" pitchFamily="18" charset="0"/>
            </a:endParaRPr>
          </a:p>
          <a:p>
            <a:pPr algn="just">
              <a:lnSpc>
                <a:spcPct val="150000"/>
              </a:lnSpc>
              <a:tabLst>
                <a:tab pos="172720" algn="l"/>
              </a:tabLst>
            </a:pPr>
            <a:r>
              <a:rPr lang="vi-VN">
                <a:latin typeface="Times New Roman" panose="02020603050405020304" pitchFamily="18" charset="0"/>
                <a:ea typeface="Times New Roman" panose="02020603050405020304" pitchFamily="18" charset="0"/>
              </a:rPr>
              <a:t>Phẩn kết thúc :</a:t>
            </a:r>
            <a:endParaRPr lang="en-US">
              <a:latin typeface="Times New Roman" panose="02020603050405020304" pitchFamily="18" charset="0"/>
              <a:ea typeface="Times New Roman" panose="02020603050405020304" pitchFamily="18" charset="0"/>
            </a:endParaRPr>
          </a:p>
          <a:p>
            <a:pPr algn="just">
              <a:lnSpc>
                <a:spcPct val="150000"/>
              </a:lnSpc>
              <a:tabLst>
                <a:tab pos="172720" algn="l"/>
              </a:tabLst>
            </a:pPr>
            <a:r>
              <a:rPr lang="vi-VN">
                <a:latin typeface="Times New Roman" panose="02020603050405020304" pitchFamily="18" charset="0"/>
                <a:ea typeface="Times New Roman" panose="02020603050405020304" pitchFamily="18" charset="0"/>
              </a:rPr>
              <a:t>Lời đề nghị, lời hứa, chữ ký và tên người viết tường trình.</a:t>
            </a:r>
            <a:endParaRPr lang="en-US">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30476023"/>
      </p:ext>
    </p:extLst>
  </p:cSld>
  <p:clrMapOvr>
    <a:masterClrMapping/>
  </p:clrMapOvr>
  <mc:AlternateContent xmlns:mc="http://schemas.openxmlformats.org/markup-compatibility/2006" xmlns:p14="http://schemas.microsoft.com/office/powerpoint/2010/main">
    <mc:Choice Requires="p14">
      <p:transition p14:dur="10" advClick="0" advTm="0">
        <p14:reveal/>
      </p:transition>
    </mc:Choice>
    <mc:Fallback xmlns="">
      <p:transition advClick="0" advTm="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621087"/>
            <a:ext cx="6096000" cy="1615827"/>
          </a:xfrm>
          <a:prstGeom prst="rect">
            <a:avLst/>
          </a:prstGeom>
        </p:spPr>
        <p:txBody>
          <a:bodyPr>
            <a:spAutoFit/>
          </a:bodyPr>
          <a:lstStyle/>
          <a:p>
            <a:pPr algn="just">
              <a:lnSpc>
                <a:spcPct val="150000"/>
              </a:lnSpc>
              <a:tabLst>
                <a:tab pos="207010" algn="l"/>
              </a:tabLst>
            </a:pPr>
            <a:r>
              <a:rPr lang="vi-VN">
                <a:latin typeface="Times New Roman" panose="02020603050405020304" pitchFamily="18" charset="0"/>
                <a:ea typeface="Times New Roman" panose="02020603050405020304" pitchFamily="18" charset="0"/>
              </a:rPr>
              <a:t>b.	Về nội dung, thông tin cần bảo đảm </a:t>
            </a:r>
            <a:endParaRPr lang="en-US">
              <a:latin typeface="Times New Roman" panose="02020603050405020304" pitchFamily="18" charset="0"/>
              <a:ea typeface="Times New Roman" panose="02020603050405020304" pitchFamily="18" charset="0"/>
            </a:endParaRPr>
          </a:p>
          <a:p>
            <a:pPr algn="just">
              <a:lnSpc>
                <a:spcPct val="150000"/>
              </a:lnSpc>
              <a:tabLst>
                <a:tab pos="172720" algn="l"/>
              </a:tabLst>
            </a:pPr>
            <a:r>
              <a:rPr lang="en-US">
                <a:latin typeface="Times New Roman" panose="02020603050405020304" pitchFamily="18" charset="0"/>
                <a:ea typeface="Times New Roman" panose="02020603050405020304" pitchFamily="18" charset="0"/>
              </a:rPr>
              <a:t>+ </a:t>
            </a:r>
            <a:r>
              <a:rPr lang="vi-VN">
                <a:latin typeface="Times New Roman" panose="02020603050405020304" pitchFamily="18" charset="0"/>
                <a:ea typeface="Times New Roman" panose="02020603050405020304" pitchFamily="18" charset="0"/>
              </a:rPr>
              <a:t>Số liệu, sự kiện chính xác, cụ thể.</a:t>
            </a:r>
            <a:endParaRPr lang="en-US">
              <a:latin typeface="Times New Roman" panose="02020603050405020304" pitchFamily="18" charset="0"/>
              <a:ea typeface="Times New Roman" panose="02020603050405020304" pitchFamily="18" charset="0"/>
            </a:endParaRPr>
          </a:p>
          <a:p>
            <a:pPr algn="just">
              <a:lnSpc>
                <a:spcPct val="150000"/>
              </a:lnSpc>
              <a:tabLst>
                <a:tab pos="172720" algn="l"/>
              </a:tabLst>
            </a:pPr>
            <a:r>
              <a:rPr lang="en-US">
                <a:latin typeface="Times New Roman" panose="02020603050405020304" pitchFamily="18" charset="0"/>
                <a:ea typeface="Times New Roman" panose="02020603050405020304" pitchFamily="18" charset="0"/>
              </a:rPr>
              <a:t>+</a:t>
            </a:r>
            <a:r>
              <a:rPr lang="vi-VN">
                <a:latin typeface="Times New Roman" panose="02020603050405020304" pitchFamily="18" charset="0"/>
                <a:ea typeface="Times New Roman" panose="02020603050405020304" pitchFamily="18" charset="0"/>
              </a:rPr>
              <a:t>Ghi chép trung thực, đầy đủ không suy diễn chủ quan.</a:t>
            </a:r>
            <a:endParaRPr lang="en-US">
              <a:latin typeface="Times New Roman" panose="02020603050405020304" pitchFamily="18" charset="0"/>
              <a:ea typeface="Times New Roman" panose="02020603050405020304" pitchFamily="18" charset="0"/>
            </a:endParaRPr>
          </a:p>
          <a:p>
            <a:r>
              <a:rPr lang="en-US">
                <a:latin typeface="Times New Roman" panose="02020603050405020304" pitchFamily="18" charset="0"/>
                <a:ea typeface="Times New Roman" panose="02020603050405020304" pitchFamily="18" charset="0"/>
              </a:rPr>
              <a:t>+ </a:t>
            </a:r>
            <a:r>
              <a:rPr lang="vi-VN">
                <a:latin typeface="Times New Roman" panose="02020603050405020304" pitchFamily="18" charset="0"/>
                <a:ea typeface="Times New Roman" panose="02020603050405020304" pitchFamily="18" charset="0"/>
              </a:rPr>
              <a:t>Nội dung ghi chép phải có trọng tâm, trọng điểm.</a:t>
            </a:r>
            <a:endParaRPr lang="en-US"/>
          </a:p>
        </p:txBody>
      </p:sp>
    </p:spTree>
    <p:extLst>
      <p:ext uri="{BB962C8B-B14F-4D97-AF65-F5344CB8AC3E}">
        <p14:creationId xmlns:p14="http://schemas.microsoft.com/office/powerpoint/2010/main" val="3957814812"/>
      </p:ext>
    </p:extLst>
  </p:cSld>
  <p:clrMapOvr>
    <a:masterClrMapping/>
  </p:clrMapOvr>
  <mc:AlternateContent xmlns:mc="http://schemas.openxmlformats.org/markup-compatibility/2006" xmlns:p14="http://schemas.microsoft.com/office/powerpoint/2010/main">
    <mc:Choice Requires="p14">
      <p:transition p14:dur="10" advClick="0" advTm="0">
        <p14:reveal/>
      </p:transition>
    </mc:Choice>
    <mc:Fallback xmlns="">
      <p:transition advClick="0" advTm="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551837"/>
            <a:ext cx="6096000" cy="1754326"/>
          </a:xfrm>
          <a:prstGeom prst="rect">
            <a:avLst/>
          </a:prstGeom>
        </p:spPr>
        <p:txBody>
          <a:bodyPr>
            <a:spAutoFit/>
          </a:bodyPr>
          <a:lstStyle/>
          <a:p>
            <a:pPr algn="just">
              <a:lnSpc>
                <a:spcPct val="150000"/>
              </a:lnSpc>
            </a:pPr>
            <a:r>
              <a:rPr lang="nl-NL" b="1" smtClean="0">
                <a:solidFill>
                  <a:srgbClr val="000000"/>
                </a:solidFill>
                <a:latin typeface="Times New Roman" panose="02020603050405020304" pitchFamily="18" charset="0"/>
                <a:ea typeface="Times New Roman" panose="02020603050405020304" pitchFamily="18" charset="0"/>
              </a:rPr>
              <a:t>II. </a:t>
            </a:r>
            <a:r>
              <a:rPr lang="en-US" b="1" smtClean="0">
                <a:solidFill>
                  <a:srgbClr val="000000"/>
                </a:solidFill>
                <a:latin typeface="Times New Roman" panose="02020603050405020304" pitchFamily="18" charset="0"/>
                <a:ea typeface="Times New Roman" panose="02020603050405020304" pitchFamily="18" charset="0"/>
              </a:rPr>
              <a:t>Vận dụng</a:t>
            </a:r>
            <a:r>
              <a:rPr lang="vi-VN" b="1" smtClean="0">
                <a:solidFill>
                  <a:srgbClr val="000000"/>
                </a:solidFill>
                <a:latin typeface="Times New Roman" panose="02020603050405020304" pitchFamily="18" charset="0"/>
                <a:ea typeface="Times New Roman" panose="02020603050405020304" pitchFamily="18" charset="0"/>
              </a:rPr>
              <a:t>:</a:t>
            </a:r>
            <a:endParaRPr lang="en-US">
              <a:latin typeface="Times New Roman" panose="02020603050405020304" pitchFamily="18" charset="0"/>
              <a:ea typeface="Times New Roman" panose="02020603050405020304" pitchFamily="18" charset="0"/>
            </a:endParaRPr>
          </a:p>
          <a:p>
            <a:pPr algn="just">
              <a:lnSpc>
                <a:spcPct val="150000"/>
              </a:lnSpc>
            </a:pPr>
            <a:r>
              <a:rPr lang="vi-VN" b="1">
                <a:solidFill>
                  <a:srgbClr val="000000"/>
                </a:solidFill>
                <a:latin typeface="Times New Roman" panose="02020603050405020304" pitchFamily="18" charset="0"/>
                <a:ea typeface="Times New Roman" panose="02020603050405020304" pitchFamily="18" charset="0"/>
              </a:rPr>
              <a:t>Đề bài: Hãy viết tường trình lại về một sự việc xảy ra ngoài ý muốn mà em đã chứng kiến hoặc tham gia.</a:t>
            </a:r>
            <a:endParaRPr lang="en-US">
              <a:latin typeface="Times New Roman" panose="02020603050405020304" pitchFamily="18" charset="0"/>
              <a:ea typeface="Times New Roman" panose="02020603050405020304" pitchFamily="18" charset="0"/>
            </a:endParaRPr>
          </a:p>
          <a:p>
            <a:pPr algn="just">
              <a:lnSpc>
                <a:spcPct val="150000"/>
              </a:lnSpc>
            </a:pPr>
            <a:r>
              <a:rPr lang="vi-VN">
                <a:solidFill>
                  <a:srgbClr val="000000"/>
                </a:solidFill>
                <a:latin typeface="Times New Roman" panose="02020603050405020304" pitchFamily="18" charset="0"/>
                <a:ea typeface="Times New Roman" panose="02020603050405020304" pitchFamily="18" charset="0"/>
              </a:rPr>
              <a:t>Các bước thực hiện quy trình viết:</a:t>
            </a:r>
            <a:endParaRPr lang="en-US">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69873489"/>
      </p:ext>
    </p:extLst>
  </p:cSld>
  <p:clrMapOvr>
    <a:masterClrMapping/>
  </p:clrMapOvr>
  <mc:AlternateContent xmlns:mc="http://schemas.openxmlformats.org/markup-compatibility/2006" xmlns:p14="http://schemas.microsoft.com/office/powerpoint/2010/main">
    <mc:Choice Requires="p14">
      <p:transition p14:dur="10" advClick="0" advTm="0">
        <p14:reveal/>
      </p:transition>
    </mc:Choice>
    <mc:Fallback xmlns="">
      <p:transition advClick="0"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159148"/>
            <a:ext cx="6096000" cy="4539704"/>
          </a:xfrm>
          <a:prstGeom prst="rect">
            <a:avLst/>
          </a:prstGeom>
        </p:spPr>
        <p:txBody>
          <a:bodyPr>
            <a:spAutoFit/>
          </a:bodyPr>
          <a:lstStyle/>
          <a:p>
            <a:pPr>
              <a:spcBef>
                <a:spcPts val="420"/>
              </a:spcBef>
            </a:pPr>
            <a:r>
              <a:rPr lang="en-US" b="1">
                <a:solidFill>
                  <a:srgbClr val="212121"/>
                </a:solidFill>
                <a:latin typeface="Times New Roman" panose="02020603050405020304" pitchFamily="18" charset="0"/>
                <a:ea typeface="Times New Roman" panose="02020603050405020304" pitchFamily="18" charset="0"/>
              </a:rPr>
              <a:t>Bước</a:t>
            </a:r>
            <a:r>
              <a:rPr lang="en-US" b="1" spc="-5">
                <a:solidFill>
                  <a:srgbClr val="212121"/>
                </a:solidFill>
                <a:latin typeface="Times New Roman" panose="02020603050405020304" pitchFamily="18" charset="0"/>
                <a:ea typeface="Times New Roman" panose="02020603050405020304" pitchFamily="18" charset="0"/>
              </a:rPr>
              <a:t> </a:t>
            </a:r>
            <a:r>
              <a:rPr lang="en-US" b="1">
                <a:solidFill>
                  <a:srgbClr val="212121"/>
                </a:solidFill>
                <a:latin typeface="Times New Roman" panose="02020603050405020304" pitchFamily="18" charset="0"/>
                <a:ea typeface="Times New Roman" panose="02020603050405020304" pitchFamily="18" charset="0"/>
              </a:rPr>
              <a:t>1: </a:t>
            </a:r>
            <a:r>
              <a:rPr lang="en-US" b="1">
                <a:solidFill>
                  <a:srgbClr val="231F20"/>
                </a:solidFill>
                <a:latin typeface="Times New Roman" panose="02020603050405020304" pitchFamily="18" charset="0"/>
                <a:ea typeface="Times New Roman" panose="02020603050405020304" pitchFamily="18" charset="0"/>
              </a:rPr>
              <a:t>Chuẩn</a:t>
            </a:r>
            <a:r>
              <a:rPr lang="en-US" b="1" spc="-5">
                <a:solidFill>
                  <a:srgbClr val="231F20"/>
                </a:solidFill>
                <a:latin typeface="Times New Roman" panose="02020603050405020304" pitchFamily="18" charset="0"/>
                <a:ea typeface="Times New Roman" panose="02020603050405020304" pitchFamily="18" charset="0"/>
              </a:rPr>
              <a:t> </a:t>
            </a:r>
            <a:r>
              <a:rPr lang="en-US" b="1">
                <a:solidFill>
                  <a:srgbClr val="231F20"/>
                </a:solidFill>
                <a:latin typeface="Times New Roman" panose="02020603050405020304" pitchFamily="18" charset="0"/>
                <a:ea typeface="Times New Roman" panose="02020603050405020304" pitchFamily="18" charset="0"/>
              </a:rPr>
              <a:t>bị trước</a:t>
            </a:r>
            <a:r>
              <a:rPr lang="en-US" b="1" spc="-5">
                <a:solidFill>
                  <a:srgbClr val="231F20"/>
                </a:solidFill>
                <a:latin typeface="Times New Roman" panose="02020603050405020304" pitchFamily="18" charset="0"/>
                <a:ea typeface="Times New Roman" panose="02020603050405020304" pitchFamily="18" charset="0"/>
              </a:rPr>
              <a:t> </a:t>
            </a:r>
            <a:r>
              <a:rPr lang="en-US" b="1">
                <a:solidFill>
                  <a:srgbClr val="231F20"/>
                </a:solidFill>
                <a:latin typeface="Times New Roman" panose="02020603050405020304" pitchFamily="18" charset="0"/>
                <a:ea typeface="Times New Roman" panose="02020603050405020304" pitchFamily="18" charset="0"/>
              </a:rPr>
              <a:t>khi viết</a:t>
            </a:r>
            <a:r>
              <a:rPr lang="en-US" b="1" spc="-10">
                <a:solidFill>
                  <a:srgbClr val="231F20"/>
                </a:solidFill>
                <a:latin typeface="Times New Roman" panose="02020603050405020304" pitchFamily="18" charset="0"/>
                <a:ea typeface="Times New Roman" panose="02020603050405020304" pitchFamily="18" charset="0"/>
              </a:rPr>
              <a:t> </a:t>
            </a:r>
            <a:r>
              <a:rPr lang="vi-VN">
                <a:solidFill>
                  <a:srgbClr val="231F20"/>
                </a:solidFill>
                <a:latin typeface="Times New Roman" panose="02020603050405020304" pitchFamily="18" charset="0"/>
                <a:ea typeface="Times New Roman" panose="02020603050405020304" pitchFamily="18" charset="0"/>
              </a:rPr>
              <a:t>– Xác định đề tài:</a:t>
            </a:r>
            <a:endParaRPr lang="en-US">
              <a:latin typeface="Times New Roman" panose="02020603050405020304" pitchFamily="18" charset="0"/>
              <a:ea typeface="Times New Roman" panose="02020603050405020304" pitchFamily="18" charset="0"/>
            </a:endParaRPr>
          </a:p>
          <a:p>
            <a:pPr>
              <a:spcBef>
                <a:spcPts val="420"/>
              </a:spcBef>
            </a:pPr>
            <a:r>
              <a:rPr lang="vi-VN">
                <a:latin typeface="Times New Roman" panose="02020603050405020304" pitchFamily="18" charset="0"/>
                <a:ea typeface="Times New Roman" panose="02020603050405020304" pitchFamily="18" charset="0"/>
              </a:rPr>
              <a:t>VD: Bản tường trình về việc…</a:t>
            </a:r>
            <a:endParaRPr lang="en-US">
              <a:latin typeface="Times New Roman" panose="02020603050405020304" pitchFamily="18" charset="0"/>
              <a:ea typeface="Times New Roman" panose="02020603050405020304" pitchFamily="18" charset="0"/>
            </a:endParaRPr>
          </a:p>
          <a:p>
            <a:pPr marL="342900" marR="0" lvl="0" indent="-342900">
              <a:spcBef>
                <a:spcPts val="420"/>
              </a:spcBef>
              <a:spcAft>
                <a:spcPts val="0"/>
              </a:spcAft>
              <a:buFont typeface="Times New Roman" panose="02020603050405020304" pitchFamily="18" charset="0"/>
              <a:buChar char="-"/>
            </a:pPr>
            <a:r>
              <a:rPr lang="vi-VN" sz="2000">
                <a:solidFill>
                  <a:srgbClr val="000000"/>
                </a:solidFill>
                <a:latin typeface="Times New Roman" panose="02020603050405020304" pitchFamily="18" charset="0"/>
                <a:ea typeface="Times New Roman" panose="02020603050405020304" pitchFamily="18" charset="0"/>
              </a:rPr>
              <a:t>Xác định mục đích giao tiếp</a:t>
            </a:r>
            <a:endParaRPr lang="en-US" sz="2000">
              <a:solidFill>
                <a:srgbClr val="000000"/>
              </a:solidFill>
              <a:latin typeface="Times New Roman" panose="02020603050405020304" pitchFamily="18" charset="0"/>
              <a:ea typeface="Times New Roman" panose="02020603050405020304" pitchFamily="18" charset="0"/>
            </a:endParaRPr>
          </a:p>
          <a:p>
            <a:pPr marL="342900" marR="0" lvl="0" indent="-342900">
              <a:spcBef>
                <a:spcPts val="420"/>
              </a:spcBef>
              <a:spcAft>
                <a:spcPts val="600"/>
              </a:spcAft>
              <a:buFont typeface="Times New Roman" panose="02020603050405020304" pitchFamily="18" charset="0"/>
              <a:buChar char="-"/>
            </a:pPr>
            <a:r>
              <a:rPr lang="vi-VN" sz="2000">
                <a:solidFill>
                  <a:srgbClr val="000000"/>
                </a:solidFill>
                <a:latin typeface="Times New Roman" panose="02020603050405020304" pitchFamily="18" charset="0"/>
                <a:ea typeface="Times New Roman" panose="02020603050405020304" pitchFamily="18" charset="0"/>
              </a:rPr>
              <a:t>Xác định đối tượng giao tiếp.</a:t>
            </a:r>
            <a:endParaRPr lang="en-US" sz="2000">
              <a:solidFill>
                <a:srgbClr val="000000"/>
              </a:solidFill>
              <a:latin typeface="Times New Roman" panose="02020603050405020304" pitchFamily="18" charset="0"/>
              <a:ea typeface="Times New Roman" panose="02020603050405020304" pitchFamily="18" charset="0"/>
            </a:endParaRPr>
          </a:p>
          <a:p>
            <a:pPr algn="just">
              <a:lnSpc>
                <a:spcPct val="150000"/>
              </a:lnSpc>
            </a:pPr>
            <a:r>
              <a:rPr lang="en-US" b="1">
                <a:solidFill>
                  <a:srgbClr val="231F20"/>
                </a:solidFill>
                <a:latin typeface="Times New Roman" panose="02020603050405020304" pitchFamily="18" charset="0"/>
                <a:ea typeface="Times New Roman" panose="02020603050405020304" pitchFamily="18" charset="0"/>
              </a:rPr>
              <a:t>Bước 2: Tìm ý, lập dàn ý</a:t>
            </a:r>
            <a:endParaRPr lang="en-US">
              <a:latin typeface="Times New Roman" panose="02020603050405020304" pitchFamily="18" charset="0"/>
              <a:ea typeface="Times New Roman" panose="02020603050405020304" pitchFamily="18" charset="0"/>
            </a:endParaRPr>
          </a:p>
          <a:p>
            <a:pPr algn="just">
              <a:lnSpc>
                <a:spcPct val="150000"/>
              </a:lnSpc>
            </a:pPr>
            <a:r>
              <a:rPr lang="en-US" b="1">
                <a:solidFill>
                  <a:srgbClr val="231F20"/>
                </a:solidFill>
                <a:latin typeface="Times New Roman" panose="02020603050405020304" pitchFamily="18" charset="0"/>
                <a:ea typeface="Times New Roman" panose="02020603050405020304" pitchFamily="18" charset="0"/>
              </a:rPr>
              <a:t> </a:t>
            </a:r>
            <a:endParaRPr lang="en-US">
              <a:latin typeface="Times New Roman" panose="02020603050405020304" pitchFamily="18" charset="0"/>
              <a:ea typeface="Times New Roman" panose="02020603050405020304" pitchFamily="18" charset="0"/>
            </a:endParaRPr>
          </a:p>
          <a:p>
            <a:pPr algn="just">
              <a:lnSpc>
                <a:spcPct val="150000"/>
              </a:lnSpc>
            </a:pPr>
            <a:r>
              <a:rPr lang="en-US" b="1">
                <a:solidFill>
                  <a:srgbClr val="231F20"/>
                </a:solidFill>
                <a:latin typeface="Times New Roman" panose="02020603050405020304" pitchFamily="18" charset="0"/>
                <a:ea typeface="Times New Roman" panose="02020603050405020304" pitchFamily="18" charset="0"/>
              </a:rPr>
              <a:t>Bước</a:t>
            </a:r>
            <a:r>
              <a:rPr lang="en-US" b="1" spc="-20">
                <a:solidFill>
                  <a:srgbClr val="231F20"/>
                </a:solidFill>
                <a:latin typeface="Times New Roman" panose="02020603050405020304" pitchFamily="18" charset="0"/>
                <a:ea typeface="Times New Roman" panose="02020603050405020304" pitchFamily="18" charset="0"/>
              </a:rPr>
              <a:t> </a:t>
            </a:r>
            <a:r>
              <a:rPr lang="en-US" b="1">
                <a:solidFill>
                  <a:srgbClr val="231F20"/>
                </a:solidFill>
                <a:latin typeface="Times New Roman" panose="02020603050405020304" pitchFamily="18" charset="0"/>
                <a:ea typeface="Times New Roman" panose="02020603050405020304" pitchFamily="18" charset="0"/>
              </a:rPr>
              <a:t>3:</a:t>
            </a:r>
            <a:r>
              <a:rPr lang="en-US" b="1" spc="-15">
                <a:solidFill>
                  <a:srgbClr val="231F20"/>
                </a:solidFill>
                <a:latin typeface="Times New Roman" panose="02020603050405020304" pitchFamily="18" charset="0"/>
                <a:ea typeface="Times New Roman" panose="02020603050405020304" pitchFamily="18" charset="0"/>
              </a:rPr>
              <a:t> </a:t>
            </a:r>
            <a:r>
              <a:rPr lang="en-US" b="1">
                <a:solidFill>
                  <a:srgbClr val="231F20"/>
                </a:solidFill>
                <a:latin typeface="Times New Roman" panose="02020603050405020304" pitchFamily="18" charset="0"/>
                <a:ea typeface="Times New Roman" panose="02020603050405020304" pitchFamily="18" charset="0"/>
              </a:rPr>
              <a:t>Viết</a:t>
            </a:r>
            <a:r>
              <a:rPr lang="en-US" b="1" spc="-15">
                <a:solidFill>
                  <a:srgbClr val="231F20"/>
                </a:solidFill>
                <a:latin typeface="Times New Roman" panose="02020603050405020304" pitchFamily="18" charset="0"/>
                <a:ea typeface="Times New Roman" panose="02020603050405020304" pitchFamily="18" charset="0"/>
              </a:rPr>
              <a:t> </a:t>
            </a:r>
            <a:r>
              <a:rPr lang="en-US" b="1">
                <a:solidFill>
                  <a:srgbClr val="231F20"/>
                </a:solidFill>
                <a:latin typeface="Times New Roman" panose="02020603050405020304" pitchFamily="18" charset="0"/>
                <a:ea typeface="Times New Roman" panose="02020603050405020304" pitchFamily="18" charset="0"/>
              </a:rPr>
              <a:t>bài</a:t>
            </a:r>
            <a:endParaRPr lang="en-US">
              <a:latin typeface="Times New Roman" panose="02020603050405020304" pitchFamily="18" charset="0"/>
              <a:ea typeface="Times New Roman" panose="02020603050405020304" pitchFamily="18" charset="0"/>
            </a:endParaRPr>
          </a:p>
          <a:p>
            <a:pPr algn="just">
              <a:lnSpc>
                <a:spcPct val="150000"/>
              </a:lnSpc>
            </a:pPr>
            <a:r>
              <a:rPr lang="vi-VN">
                <a:solidFill>
                  <a:srgbClr val="000000"/>
                </a:solidFill>
                <a:latin typeface="Times New Roman" panose="02020603050405020304" pitchFamily="18" charset="0"/>
                <a:ea typeface="Times New Roman" panose="02020603050405020304" pitchFamily="18" charset="0"/>
              </a:rPr>
              <a:t>- Viết thành văn bản tường tường trình dựa trên cơ sở dàn ý .</a:t>
            </a:r>
            <a:endParaRPr lang="en-US">
              <a:latin typeface="Times New Roman" panose="02020603050405020304" pitchFamily="18" charset="0"/>
              <a:ea typeface="Times New Roman" panose="02020603050405020304" pitchFamily="18" charset="0"/>
            </a:endParaRPr>
          </a:p>
          <a:p>
            <a:pPr algn="just">
              <a:lnSpc>
                <a:spcPct val="150000"/>
              </a:lnSpc>
            </a:pPr>
            <a:r>
              <a:rPr lang="vi-VN">
                <a:solidFill>
                  <a:srgbClr val="000000"/>
                </a:solidFill>
                <a:latin typeface="Times New Roman" panose="02020603050405020304" pitchFamily="18" charset="0"/>
                <a:ea typeface="Times New Roman" panose="02020603050405020304" pitchFamily="18" charset="0"/>
              </a:rPr>
              <a:t>-Tôn trọng sự thật, trình bày trung thực, đầy đủ khách quan những sự việc đã xảy ra.</a:t>
            </a:r>
            <a:endParaRPr lang="en-US">
              <a:latin typeface="Times New Roman" panose="02020603050405020304" pitchFamily="18" charset="0"/>
              <a:ea typeface="Times New Roman" panose="02020603050405020304" pitchFamily="18" charset="0"/>
            </a:endParaRPr>
          </a:p>
          <a:p>
            <a:r>
              <a:rPr lang="vi-VN" b="1" i="1">
                <a:latin typeface="Times New Roman" panose="02020603050405020304" pitchFamily="18" charset="0"/>
                <a:ea typeface="SimSun" panose="02010600030101010101" pitchFamily="2" charset="-122"/>
              </a:rPr>
              <a:t>Bước 4: Xem lại, chỉnh sửa và rút kinh nghiệm.</a:t>
            </a:r>
            <a:endParaRPr lang="en-US">
              <a:latin typeface="Times New Roman" panose="02020603050405020304" pitchFamily="18" charset="0"/>
              <a:ea typeface="Times New Roman" panose="02020603050405020304" pitchFamily="18" charset="0"/>
            </a:endParaRPr>
          </a:p>
          <a:p>
            <a:r>
              <a:rPr lang="vi-VN">
                <a:latin typeface="Times New Roman" panose="02020603050405020304" pitchFamily="18" charset="0"/>
                <a:ea typeface="SimSun" panose="02010600030101010101" pitchFamily="2" charset="-122"/>
              </a:rPr>
              <a:t>Bảng kiểm văn bản tường trình</a:t>
            </a:r>
            <a:endParaRPr lang="en-US">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06000440"/>
      </p:ext>
    </p:extLst>
  </p:cSld>
  <p:clrMapOvr>
    <a:masterClrMapping/>
  </p:clrMapOvr>
  <mc:AlternateContent xmlns:mc="http://schemas.openxmlformats.org/markup-compatibility/2006" xmlns:p14="http://schemas.microsoft.com/office/powerpoint/2010/main">
    <mc:Choice Requires="p14">
      <p:transition p14:dur="10" advClick="0" advTm="0">
        <p14:reveal/>
      </p:transition>
    </mc:Choice>
    <mc:Fallback xmlns="">
      <p:transition advClick="0"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1265" y="1318257"/>
            <a:ext cx="2274662" cy="369332"/>
          </a:xfrm>
          <a:prstGeom prst="rect">
            <a:avLst/>
          </a:prstGeom>
        </p:spPr>
        <p:txBody>
          <a:bodyPr wrap="none">
            <a:spAutoFit/>
          </a:bodyPr>
          <a:lstStyle/>
          <a:p>
            <a:pPr marL="179705" marR="165100" indent="179705">
              <a:spcBef>
                <a:spcPts val="0"/>
              </a:spcBef>
              <a:spcAft>
                <a:spcPts val="0"/>
              </a:spcAft>
            </a:pPr>
            <a:r>
              <a:rPr lang="en-US" b="1">
                <a:solidFill>
                  <a:srgbClr val="C00000"/>
                </a:solidFill>
                <a:latin typeface="Times New Roman" panose="02020603050405020304" pitchFamily="18" charset="0"/>
                <a:ea typeface="Times New Roman" panose="02020603050405020304" pitchFamily="18" charset="0"/>
              </a:rPr>
              <a:t>NÓI VÀ NGHE</a:t>
            </a:r>
            <a:endParaRPr lang="en-US" sz="1400">
              <a:effectLst/>
              <a:latin typeface="Times New Roman" panose="02020603050405020304" pitchFamily="18" charset="0"/>
              <a:ea typeface="Times New Roman" panose="02020603050405020304" pitchFamily="18" charset="0"/>
            </a:endParaRPr>
          </a:p>
        </p:txBody>
      </p:sp>
      <p:sp>
        <p:nvSpPr>
          <p:cNvPr id="3" name="Rectangle 2"/>
          <p:cNvSpPr/>
          <p:nvPr/>
        </p:nvSpPr>
        <p:spPr>
          <a:xfrm>
            <a:off x="1301069" y="2160436"/>
            <a:ext cx="7434369" cy="669414"/>
          </a:xfrm>
          <a:prstGeom prst="rect">
            <a:avLst/>
          </a:prstGeom>
        </p:spPr>
        <p:txBody>
          <a:bodyPr wrap="square">
            <a:spAutoFit/>
          </a:bodyPr>
          <a:lstStyle/>
          <a:p>
            <a:pPr algn="ctr">
              <a:lnSpc>
                <a:spcPts val="1200"/>
              </a:lnSpc>
              <a:spcBef>
                <a:spcPts val="1280"/>
              </a:spcBef>
              <a:spcAft>
                <a:spcPts val="765"/>
              </a:spcAft>
            </a:pPr>
            <a:r>
              <a:rPr lang="vi-VN" b="1">
                <a:solidFill>
                  <a:srgbClr val="FF0000"/>
                </a:solidFill>
                <a:latin typeface="Segoe UI" panose="020B0502040204020203" pitchFamily="34" charset="0"/>
                <a:ea typeface="Segoe UI" panose="020B0502040204020203" pitchFamily="34" charset="0"/>
                <a:cs typeface="Segoe UI" panose="020B0502040204020203" pitchFamily="34" charset="0"/>
              </a:rPr>
              <a:t>TRAO ĐỔI MỘT CÁCH XÂY DỰNG, </a:t>
            </a:r>
            <a:endParaRPr lang="en-US" sz="1400">
              <a:latin typeface="Times New Roman" panose="02020603050405020304" pitchFamily="18" charset="0"/>
              <a:ea typeface="Times New Roman" panose="02020603050405020304" pitchFamily="18" charset="0"/>
            </a:endParaRPr>
          </a:p>
          <a:p>
            <a:pPr algn="ctr">
              <a:lnSpc>
                <a:spcPts val="1200"/>
              </a:lnSpc>
              <a:spcBef>
                <a:spcPts val="1280"/>
              </a:spcBef>
              <a:spcAft>
                <a:spcPts val="765"/>
              </a:spcAft>
            </a:pPr>
            <a:r>
              <a:rPr lang="vi-VN" b="1">
                <a:solidFill>
                  <a:srgbClr val="FF0000"/>
                </a:solidFill>
                <a:latin typeface="Segoe UI" panose="020B0502040204020203" pitchFamily="34" charset="0"/>
                <a:ea typeface="Segoe UI" panose="020B0502040204020203" pitchFamily="34" charset="0"/>
                <a:cs typeface="Segoe UI" panose="020B0502040204020203" pitchFamily="34" charset="0"/>
              </a:rPr>
              <a:t>TÔN TRỌNG CÁC Ý KIẾN KHÁC BIỆT </a:t>
            </a:r>
            <a:endParaRPr lang="en-US" sz="1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00183896"/>
      </p:ext>
    </p:extLst>
  </p:cSld>
  <p:clrMapOvr>
    <a:masterClrMapping/>
  </p:clrMapOvr>
  <mc:AlternateContent xmlns:mc="http://schemas.openxmlformats.org/markup-compatibility/2006" xmlns:p14="http://schemas.microsoft.com/office/powerpoint/2010/main">
    <mc:Choice Requires="p14">
      <p:transition p14:dur="10" advClick="0" advTm="0">
        <p14:reveal/>
      </p:transition>
    </mc:Choice>
    <mc:Fallback xmlns="">
      <p:transition advClick="0"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88984373"/>
              </p:ext>
            </p:extLst>
          </p:nvPr>
        </p:nvGraphicFramePr>
        <p:xfrm>
          <a:off x="2556596" y="3630755"/>
          <a:ext cx="4031239" cy="2422272"/>
        </p:xfrm>
        <a:graphic>
          <a:graphicData uri="http://schemas.openxmlformats.org/drawingml/2006/table">
            <a:tbl>
              <a:tblPr>
                <a:tableStyleId>{5C22544A-7EE6-4342-B048-85BDC9FD1C3A}</a:tableStyleId>
              </a:tblPr>
              <a:tblGrid>
                <a:gridCol w="1231819">
                  <a:extLst>
                    <a:ext uri="{9D8B030D-6E8A-4147-A177-3AD203B41FA5}">
                      <a16:colId xmlns:a16="http://schemas.microsoft.com/office/drawing/2014/main" val="2248956368"/>
                    </a:ext>
                  </a:extLst>
                </a:gridCol>
                <a:gridCol w="2799420">
                  <a:extLst>
                    <a:ext uri="{9D8B030D-6E8A-4147-A177-3AD203B41FA5}">
                      <a16:colId xmlns:a16="http://schemas.microsoft.com/office/drawing/2014/main" val="2874601654"/>
                    </a:ext>
                  </a:extLst>
                </a:gridCol>
              </a:tblGrid>
              <a:tr h="403211">
                <a:tc gridSpan="2">
                  <a:txBody>
                    <a:bodyPr/>
                    <a:lstStyle/>
                    <a:p>
                      <a:pPr marL="0" marR="0" algn="ctr">
                        <a:lnSpc>
                          <a:spcPct val="115000"/>
                        </a:lnSpc>
                        <a:spcBef>
                          <a:spcPts val="0"/>
                        </a:spcBef>
                        <a:spcAft>
                          <a:spcPts val="0"/>
                        </a:spcAft>
                      </a:pPr>
                      <a:r>
                        <a:rPr lang="en-US" sz="1800">
                          <a:effectLst/>
                        </a:rPr>
                        <a:t>Bước 1: Chuẩn bị</a:t>
                      </a:r>
                      <a:endParaRPr lang="en-US" sz="1800">
                        <a:effectLst/>
                        <a:latin typeface="Times New Roman" panose="02020603050405020304" pitchFamily="18" charset="0"/>
                        <a:ea typeface="Times New Roman" panose="02020603050405020304" pitchFamily="18" charset="0"/>
                      </a:endParaRPr>
                    </a:p>
                  </a:txBody>
                  <a:tcPr marL="63500" marR="63500" marT="63500" marB="63500"/>
                </a:tc>
                <a:tc hMerge="1">
                  <a:txBody>
                    <a:bodyPr/>
                    <a:lstStyle/>
                    <a:p>
                      <a:endParaRPr lang="en-US"/>
                    </a:p>
                  </a:txBody>
                  <a:tcPr/>
                </a:tc>
                <a:extLst>
                  <a:ext uri="{0D108BD9-81ED-4DB2-BD59-A6C34878D82A}">
                    <a16:rowId xmlns:a16="http://schemas.microsoft.com/office/drawing/2014/main" val="554787373"/>
                  </a:ext>
                </a:extLst>
              </a:tr>
              <a:tr h="1789581">
                <a:tc>
                  <a:txBody>
                    <a:bodyPr/>
                    <a:lstStyle/>
                    <a:p>
                      <a:pPr marL="0" marR="0" algn="l">
                        <a:lnSpc>
                          <a:spcPct val="115000"/>
                        </a:lnSpc>
                        <a:spcBef>
                          <a:spcPts val="0"/>
                        </a:spcBef>
                        <a:spcAft>
                          <a:spcPts val="0"/>
                        </a:spcAft>
                      </a:pPr>
                      <a:r>
                        <a:rPr lang="en-US" sz="1800">
                          <a:effectLst/>
                        </a:rPr>
                        <a:t>Chuẩn bị nội dung trao đổi</a:t>
                      </a:r>
                      <a:endParaRPr lang="en-US" sz="18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marL="0" marR="0" algn="l">
                        <a:lnSpc>
                          <a:spcPct val="115000"/>
                        </a:lnSpc>
                        <a:spcBef>
                          <a:spcPts val="0"/>
                        </a:spcBef>
                        <a:spcAft>
                          <a:spcPts val="0"/>
                        </a:spcAft>
                      </a:pPr>
                      <a:r>
                        <a:rPr lang="en-US" sz="1800">
                          <a:effectLst/>
                        </a:rPr>
                        <a:t>- Lợi ích của các trò chơi điện tử.</a:t>
                      </a:r>
                    </a:p>
                    <a:p>
                      <a:pPr marL="0" marR="0" algn="l">
                        <a:lnSpc>
                          <a:spcPct val="115000"/>
                        </a:lnSpc>
                        <a:spcBef>
                          <a:spcPts val="0"/>
                        </a:spcBef>
                        <a:spcAft>
                          <a:spcPts val="0"/>
                        </a:spcAft>
                      </a:pPr>
                      <a:r>
                        <a:rPr lang="en-US" sz="1800">
                          <a:effectLst/>
                        </a:rPr>
                        <a:t>- Tác hại của các trò chơi điện tử.</a:t>
                      </a:r>
                    </a:p>
                    <a:p>
                      <a:pPr marL="0" marR="0" algn="l">
                        <a:lnSpc>
                          <a:spcPct val="115000"/>
                        </a:lnSpc>
                        <a:spcBef>
                          <a:spcPts val="0"/>
                        </a:spcBef>
                        <a:spcAft>
                          <a:spcPts val="0"/>
                        </a:spcAft>
                      </a:pPr>
                      <a:r>
                        <a:rPr lang="en-US" sz="1800">
                          <a:effectLst/>
                        </a:rPr>
                        <a:t>- Hình ảnh, câu chuyện minh họa</a:t>
                      </a:r>
                      <a:endParaRPr lang="en-US" sz="1800">
                        <a:effectLst/>
                        <a:latin typeface="Times New Roman" panose="02020603050405020304" pitchFamily="18" charset="0"/>
                        <a:ea typeface="Times New Roman" panose="02020603050405020304" pitchFamily="18" charset="0"/>
                      </a:endParaRPr>
                    </a:p>
                  </a:txBody>
                  <a:tcPr marL="63500" marR="63500" marT="63500" marB="63500"/>
                </a:tc>
                <a:extLst>
                  <a:ext uri="{0D108BD9-81ED-4DB2-BD59-A6C34878D82A}">
                    <a16:rowId xmlns:a16="http://schemas.microsoft.com/office/drawing/2014/main" val="354065265"/>
                  </a:ext>
                </a:extLst>
              </a:tr>
            </a:tbl>
          </a:graphicData>
        </a:graphic>
      </p:graphicFrame>
      <p:sp>
        <p:nvSpPr>
          <p:cNvPr id="3" name="Rectangle 1"/>
          <p:cNvSpPr>
            <a:spLocks noChangeArrowheads="1"/>
          </p:cNvSpPr>
          <p:nvPr/>
        </p:nvSpPr>
        <p:spPr bwMode="auto">
          <a:xfrm>
            <a:off x="499197" y="2479754"/>
            <a:ext cx="10910021"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1A33"/>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smtClean="0">
                <a:ln>
                  <a:noFill/>
                </a:ln>
                <a:solidFill>
                  <a:srgbClr val="001A33"/>
                </a:solidFill>
                <a:effectLst/>
                <a:latin typeface="Arial" panose="020B0604020202020204" pitchFamily="34" charset="0"/>
                <a:ea typeface="Times New Roman" panose="02020603050405020304" pitchFamily="18" charset="0"/>
              </a:rPr>
              <a:t>Chủ đề: </a:t>
            </a:r>
            <a:r>
              <a:rPr kumimoji="0" lang="en-US" altLang="en-US" sz="2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Trong lớp em, có bạn cho rằng trò chơi điện tử có nhiều tác hại, nhưng cũng có bạn khẳng định nó vẫn có những lợi ích nhất định.</a:t>
            </a:r>
            <a:endParaRPr kumimoji="0" lang="en-US" altLang="en-US" sz="2000" b="0" i="0" u="none" strike="noStrike" cap="none" normalizeH="0" baseline="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Có 2 bước.</a:t>
            </a:r>
            <a:endParaRPr kumimoji="0" lang="en-US" altLang="en-US" sz="2000" b="0" i="0" u="none" strike="noStrike" cap="none" normalizeH="0" baseline="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Bước 1: Chuẩn bị:</a:t>
            </a:r>
            <a:endParaRPr kumimoji="0" lang="en-US" altLang="en-US" sz="2000" b="0" i="0" u="none" strike="noStrike" cap="none" normalizeH="0" baseline="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endParaRPr kumimoji="0" lang="en-US" altLang="en-US" sz="20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02049994"/>
      </p:ext>
    </p:extLst>
  </p:cSld>
  <p:clrMapOvr>
    <a:masterClrMapping/>
  </p:clrMapOvr>
  <mc:AlternateContent xmlns:mc="http://schemas.openxmlformats.org/markup-compatibility/2006" xmlns:p14="http://schemas.microsoft.com/office/powerpoint/2010/main">
    <mc:Choice Requires="p14">
      <p:transition p14:dur="10" advClick="0" advTm="0">
        <p14:reveal/>
      </p:transition>
    </mc:Choice>
    <mc:Fallback xmlns="">
      <p:transition advClick="0" advTm="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662</Words>
  <Application>Microsoft Office PowerPoint</Application>
  <PresentationFormat>Widescreen</PresentationFormat>
  <Paragraphs>93</Paragraphs>
  <Slides>14</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14</vt:i4>
      </vt:variant>
    </vt:vector>
  </HeadingPairs>
  <TitlesOfParts>
    <vt:vector size="28" baseType="lpstr">
      <vt:lpstr>Malgun Gothic</vt:lpstr>
      <vt:lpstr>SimSun</vt:lpstr>
      <vt:lpstr>Aldhabi</vt:lpstr>
      <vt:lpstr>Apple Chancery</vt:lpstr>
      <vt:lpstr>Arial</vt:lpstr>
      <vt:lpstr>Bauhaus 93</vt:lpstr>
      <vt:lpstr>Calibri</vt:lpstr>
      <vt:lpstr>Calibri Light</vt:lpstr>
      <vt:lpstr>Cambria</vt:lpstr>
      <vt:lpstr>等线</vt:lpstr>
      <vt:lpstr>KaiTi</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18</cp:revision>
  <dcterms:created xsi:type="dcterms:W3CDTF">2022-12-01T14:29:00Z</dcterms:created>
  <dcterms:modified xsi:type="dcterms:W3CDTF">2023-03-19T13:56:43Z</dcterms:modified>
</cp:coreProperties>
</file>